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23"/>
  </p:notesMasterIdLst>
  <p:handoutMasterIdLst>
    <p:handoutMasterId r:id="rId24"/>
  </p:handoutMasterIdLst>
  <p:sldIdLst>
    <p:sldId id="256" r:id="rId2"/>
    <p:sldId id="327" r:id="rId3"/>
    <p:sldId id="330" r:id="rId4"/>
    <p:sldId id="271" r:id="rId5"/>
    <p:sldId id="331" r:id="rId6"/>
    <p:sldId id="306" r:id="rId7"/>
    <p:sldId id="291" r:id="rId8"/>
    <p:sldId id="332" r:id="rId9"/>
    <p:sldId id="333" r:id="rId10"/>
    <p:sldId id="334" r:id="rId11"/>
    <p:sldId id="336" r:id="rId12"/>
    <p:sldId id="314" r:id="rId13"/>
    <p:sldId id="258" r:id="rId14"/>
    <p:sldId id="316" r:id="rId15"/>
    <p:sldId id="261" r:id="rId16"/>
    <p:sldId id="283" r:id="rId17"/>
    <p:sldId id="337" r:id="rId18"/>
    <p:sldId id="338" r:id="rId19"/>
    <p:sldId id="339" r:id="rId20"/>
    <p:sldId id="340" r:id="rId21"/>
    <p:sldId id="341" r:id="rId22"/>
  </p:sldIdLst>
  <p:sldSz cx="9144000" cy="5143500" type="screen16x9"/>
  <p:notesSz cx="7099300" cy="10234613"/>
  <p:custDataLst>
    <p:tags r:id="rId25"/>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342892" algn="l" rtl="0" fontAlgn="base">
      <a:spcBef>
        <a:spcPct val="0"/>
      </a:spcBef>
      <a:spcAft>
        <a:spcPct val="0"/>
      </a:spcAft>
      <a:defRPr kern="1200">
        <a:solidFill>
          <a:schemeClr val="tx1"/>
        </a:solidFill>
        <a:latin typeface="Arial" charset="0"/>
        <a:ea typeface="+mn-ea"/>
        <a:cs typeface="+mn-cs"/>
      </a:defRPr>
    </a:lvl2pPr>
    <a:lvl3pPr marL="685783" algn="l" rtl="0" fontAlgn="base">
      <a:spcBef>
        <a:spcPct val="0"/>
      </a:spcBef>
      <a:spcAft>
        <a:spcPct val="0"/>
      </a:spcAft>
      <a:defRPr kern="1200">
        <a:solidFill>
          <a:schemeClr val="tx1"/>
        </a:solidFill>
        <a:latin typeface="Arial" charset="0"/>
        <a:ea typeface="+mn-ea"/>
        <a:cs typeface="+mn-cs"/>
      </a:defRPr>
    </a:lvl3pPr>
    <a:lvl4pPr marL="1028675" algn="l" rtl="0" fontAlgn="base">
      <a:spcBef>
        <a:spcPct val="0"/>
      </a:spcBef>
      <a:spcAft>
        <a:spcPct val="0"/>
      </a:spcAft>
      <a:defRPr kern="1200">
        <a:solidFill>
          <a:schemeClr val="tx1"/>
        </a:solidFill>
        <a:latin typeface="Arial" charset="0"/>
        <a:ea typeface="+mn-ea"/>
        <a:cs typeface="+mn-cs"/>
      </a:defRPr>
    </a:lvl4pPr>
    <a:lvl5pPr marL="1371566" algn="l" rtl="0" fontAlgn="base">
      <a:spcBef>
        <a:spcPct val="0"/>
      </a:spcBef>
      <a:spcAft>
        <a:spcPct val="0"/>
      </a:spcAft>
      <a:defRPr kern="1200">
        <a:solidFill>
          <a:schemeClr val="tx1"/>
        </a:solidFill>
        <a:latin typeface="Arial" charset="0"/>
        <a:ea typeface="+mn-ea"/>
        <a:cs typeface="+mn-cs"/>
      </a:defRPr>
    </a:lvl5pPr>
    <a:lvl6pPr marL="1714457" algn="l" defTabSz="685783" rtl="0" eaLnBrk="1" latinLnBrk="0" hangingPunct="1">
      <a:defRPr kern="1200">
        <a:solidFill>
          <a:schemeClr val="tx1"/>
        </a:solidFill>
        <a:latin typeface="Arial" charset="0"/>
        <a:ea typeface="+mn-ea"/>
        <a:cs typeface="+mn-cs"/>
      </a:defRPr>
    </a:lvl6pPr>
    <a:lvl7pPr marL="2057348" algn="l" defTabSz="685783" rtl="0" eaLnBrk="1" latinLnBrk="0" hangingPunct="1">
      <a:defRPr kern="1200">
        <a:solidFill>
          <a:schemeClr val="tx1"/>
        </a:solidFill>
        <a:latin typeface="Arial" charset="0"/>
        <a:ea typeface="+mn-ea"/>
        <a:cs typeface="+mn-cs"/>
      </a:defRPr>
    </a:lvl7pPr>
    <a:lvl8pPr marL="2400240" algn="l" defTabSz="685783" rtl="0" eaLnBrk="1" latinLnBrk="0" hangingPunct="1">
      <a:defRPr kern="1200">
        <a:solidFill>
          <a:schemeClr val="tx1"/>
        </a:solidFill>
        <a:latin typeface="Arial" charset="0"/>
        <a:ea typeface="+mn-ea"/>
        <a:cs typeface="+mn-cs"/>
      </a:defRPr>
    </a:lvl8pPr>
    <a:lvl9pPr marL="2743132" algn="l" defTabSz="685783"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CC00"/>
    <a:srgbClr val="FF9999"/>
    <a:srgbClr val="CC000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67" autoAdjust="0"/>
    <p:restoredTop sz="81735" autoAdjust="0"/>
  </p:normalViewPr>
  <p:slideViewPr>
    <p:cSldViewPr>
      <p:cViewPr varScale="1">
        <p:scale>
          <a:sx n="122" d="100"/>
          <a:sy n="122" d="100"/>
        </p:scale>
        <p:origin x="1152" y="192"/>
      </p:cViewPr>
      <p:guideLst>
        <p:guide orient="horz" pos="1620"/>
        <p:guide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32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22937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22938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22938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C47036A7-CA75-4FB0-A0E6-AEEC36B2D2F2}" type="slidenum">
              <a:rPr lang="en-US"/>
              <a:pPr>
                <a:defRPr/>
              </a:pPr>
              <a:t>‹#›</a:t>
            </a:fld>
            <a:endParaRPr lang="en-US"/>
          </a:p>
        </p:txBody>
      </p:sp>
    </p:spTree>
    <p:extLst>
      <p:ext uri="{BB962C8B-B14F-4D97-AF65-F5344CB8AC3E}">
        <p14:creationId xmlns:p14="http://schemas.microsoft.com/office/powerpoint/2010/main" val="19143166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17305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39940" name="Rectangle 4"/>
          <p:cNvSpPr>
            <a:spLocks noGrp="1" noRot="1" noChangeAspect="1" noChangeArrowheads="1" noTextEdit="1"/>
          </p:cNvSpPr>
          <p:nvPr>
            <p:ph type="sldImg" idx="2"/>
          </p:nvPr>
        </p:nvSpPr>
        <p:spPr bwMode="auto">
          <a:xfrm>
            <a:off x="141288" y="768350"/>
            <a:ext cx="6818312" cy="3836988"/>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17306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951F94F5-58D1-42ED-AB38-DD97D2E49478}" type="slidenum">
              <a:rPr lang="en-US"/>
              <a:pPr>
                <a:defRPr/>
              </a:pPr>
              <a:t>‹#›</a:t>
            </a:fld>
            <a:endParaRPr lang="en-US"/>
          </a:p>
        </p:txBody>
      </p:sp>
    </p:spTree>
    <p:extLst>
      <p:ext uri="{BB962C8B-B14F-4D97-AF65-F5344CB8AC3E}">
        <p14:creationId xmlns:p14="http://schemas.microsoft.com/office/powerpoint/2010/main" val="22229707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900" kern="1200">
        <a:solidFill>
          <a:schemeClr val="tx1"/>
        </a:solidFill>
        <a:latin typeface="Arial" charset="0"/>
        <a:ea typeface="+mn-ea"/>
        <a:cs typeface="+mn-cs"/>
      </a:defRPr>
    </a:lvl1pPr>
    <a:lvl2pPr marL="342892" algn="l" rtl="0" eaLnBrk="0" fontAlgn="base" hangingPunct="0">
      <a:spcBef>
        <a:spcPct val="30000"/>
      </a:spcBef>
      <a:spcAft>
        <a:spcPct val="0"/>
      </a:spcAft>
      <a:defRPr sz="900" kern="1200">
        <a:solidFill>
          <a:schemeClr val="tx1"/>
        </a:solidFill>
        <a:latin typeface="Arial" charset="0"/>
        <a:ea typeface="+mn-ea"/>
        <a:cs typeface="+mn-cs"/>
      </a:defRPr>
    </a:lvl2pPr>
    <a:lvl3pPr marL="685783" algn="l" rtl="0" eaLnBrk="0" fontAlgn="base" hangingPunct="0">
      <a:spcBef>
        <a:spcPct val="30000"/>
      </a:spcBef>
      <a:spcAft>
        <a:spcPct val="0"/>
      </a:spcAft>
      <a:defRPr sz="900" kern="1200">
        <a:solidFill>
          <a:schemeClr val="tx1"/>
        </a:solidFill>
        <a:latin typeface="Arial" charset="0"/>
        <a:ea typeface="+mn-ea"/>
        <a:cs typeface="+mn-cs"/>
      </a:defRPr>
    </a:lvl3pPr>
    <a:lvl4pPr marL="1028675" algn="l" rtl="0" eaLnBrk="0" fontAlgn="base" hangingPunct="0">
      <a:spcBef>
        <a:spcPct val="30000"/>
      </a:spcBef>
      <a:spcAft>
        <a:spcPct val="0"/>
      </a:spcAft>
      <a:defRPr sz="900" kern="1200">
        <a:solidFill>
          <a:schemeClr val="tx1"/>
        </a:solidFill>
        <a:latin typeface="Arial" charset="0"/>
        <a:ea typeface="+mn-ea"/>
        <a:cs typeface="+mn-cs"/>
      </a:defRPr>
    </a:lvl4pPr>
    <a:lvl5pPr marL="1371566" algn="l" rtl="0" eaLnBrk="0" fontAlgn="base" hangingPunct="0">
      <a:spcBef>
        <a:spcPct val="30000"/>
      </a:spcBef>
      <a:spcAft>
        <a:spcPct val="0"/>
      </a:spcAft>
      <a:defRPr sz="900" kern="1200">
        <a:solidFill>
          <a:schemeClr val="tx1"/>
        </a:solidFill>
        <a:latin typeface="Arial" charset="0"/>
        <a:ea typeface="+mn-ea"/>
        <a:cs typeface="+mn-cs"/>
      </a:defRPr>
    </a:lvl5pPr>
    <a:lvl6pPr marL="1714457" algn="l" defTabSz="685783" rtl="0" eaLnBrk="1" latinLnBrk="0" hangingPunct="1">
      <a:defRPr sz="900" kern="1200">
        <a:solidFill>
          <a:schemeClr val="tx1"/>
        </a:solidFill>
        <a:latin typeface="+mn-lt"/>
        <a:ea typeface="+mn-ea"/>
        <a:cs typeface="+mn-cs"/>
      </a:defRPr>
    </a:lvl6pPr>
    <a:lvl7pPr marL="2057348" algn="l" defTabSz="685783" rtl="0" eaLnBrk="1" latinLnBrk="0" hangingPunct="1">
      <a:defRPr sz="900" kern="1200">
        <a:solidFill>
          <a:schemeClr val="tx1"/>
        </a:solidFill>
        <a:latin typeface="+mn-lt"/>
        <a:ea typeface="+mn-ea"/>
        <a:cs typeface="+mn-cs"/>
      </a:defRPr>
    </a:lvl7pPr>
    <a:lvl8pPr marL="2400240" algn="l" defTabSz="685783" rtl="0" eaLnBrk="1" latinLnBrk="0" hangingPunct="1">
      <a:defRPr sz="900" kern="1200">
        <a:solidFill>
          <a:schemeClr val="tx1"/>
        </a:solidFill>
        <a:latin typeface="+mn-lt"/>
        <a:ea typeface="+mn-ea"/>
        <a:cs typeface="+mn-cs"/>
      </a:defRPr>
    </a:lvl8pPr>
    <a:lvl9pPr marL="2743132" algn="l" defTabSz="685783"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a:t>
            </a:fld>
            <a:endParaRPr lang="en-US"/>
          </a:p>
        </p:txBody>
      </p:sp>
    </p:spTree>
    <p:extLst>
      <p:ext uri="{BB962C8B-B14F-4D97-AF65-F5344CB8AC3E}">
        <p14:creationId xmlns:p14="http://schemas.microsoft.com/office/powerpoint/2010/main" val="3622935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10</a:t>
            </a:fld>
            <a:endParaRPr lang="en-US"/>
          </a:p>
        </p:txBody>
      </p:sp>
    </p:spTree>
    <p:extLst>
      <p:ext uri="{BB962C8B-B14F-4D97-AF65-F5344CB8AC3E}">
        <p14:creationId xmlns:p14="http://schemas.microsoft.com/office/powerpoint/2010/main" val="3764212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11</a:t>
            </a:fld>
            <a:endParaRPr lang="en-US"/>
          </a:p>
        </p:txBody>
      </p:sp>
    </p:spTree>
    <p:extLst>
      <p:ext uri="{BB962C8B-B14F-4D97-AF65-F5344CB8AC3E}">
        <p14:creationId xmlns:p14="http://schemas.microsoft.com/office/powerpoint/2010/main" val="1848898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14</a:t>
            </a:fld>
            <a:endParaRPr lang="en-US"/>
          </a:p>
        </p:txBody>
      </p:sp>
    </p:spTree>
    <p:extLst>
      <p:ext uri="{BB962C8B-B14F-4D97-AF65-F5344CB8AC3E}">
        <p14:creationId xmlns:p14="http://schemas.microsoft.com/office/powerpoint/2010/main" val="3202534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15</a:t>
            </a:fld>
            <a:endParaRPr lang="en-US"/>
          </a:p>
        </p:txBody>
      </p:sp>
    </p:spTree>
    <p:extLst>
      <p:ext uri="{BB962C8B-B14F-4D97-AF65-F5344CB8AC3E}">
        <p14:creationId xmlns:p14="http://schemas.microsoft.com/office/powerpoint/2010/main" val="4185056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16</a:t>
            </a:fld>
            <a:endParaRPr lang="en-US"/>
          </a:p>
        </p:txBody>
      </p:sp>
    </p:spTree>
    <p:extLst>
      <p:ext uri="{BB962C8B-B14F-4D97-AF65-F5344CB8AC3E}">
        <p14:creationId xmlns:p14="http://schemas.microsoft.com/office/powerpoint/2010/main" val="14845234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17</a:t>
            </a:fld>
            <a:endParaRPr lang="en-US"/>
          </a:p>
        </p:txBody>
      </p:sp>
    </p:spTree>
    <p:extLst>
      <p:ext uri="{BB962C8B-B14F-4D97-AF65-F5344CB8AC3E}">
        <p14:creationId xmlns:p14="http://schemas.microsoft.com/office/powerpoint/2010/main" val="2701876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
          <p:cNvSpPr>
            <a:spLocks noGrp="1" noRot="1" noChangeAspect="1" noChangeArrowheads="1" noTextEdit="1"/>
          </p:cNvSpPr>
          <p:nvPr>
            <p:ph type="sldImg"/>
          </p:nvPr>
        </p:nvSpPr>
        <p:spPr>
          <a:xfrm>
            <a:off x="138113" y="766763"/>
            <a:ext cx="6823075" cy="3838575"/>
          </a:xfrm>
          <a:solidFill>
            <a:srgbClr val="FFFFFF"/>
          </a:solidFill>
          <a:ln/>
        </p:spPr>
      </p:sp>
      <p:sp>
        <p:nvSpPr>
          <p:cNvPr id="41987" name="Rectangle 2"/>
          <p:cNvSpPr>
            <a:spLocks noGrp="1" noChangeArrowheads="1"/>
          </p:cNvSpPr>
          <p:nvPr>
            <p:ph type="body" idx="1"/>
          </p:nvPr>
        </p:nvSpPr>
        <p:spPr>
          <a:xfrm>
            <a:off x="709613" y="4860925"/>
            <a:ext cx="5680075" cy="4606925"/>
          </a:xfrm>
          <a:noFill/>
          <a:ln/>
        </p:spPr>
        <p:txBody>
          <a:bodyPr/>
          <a:lstStyle/>
          <a:p>
            <a:endParaRPr lang="en-US">
              <a:sym typeface="Helvetica"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19</a:t>
            </a:fld>
            <a:endParaRPr lang="en-US"/>
          </a:p>
        </p:txBody>
      </p:sp>
    </p:spTree>
    <p:extLst>
      <p:ext uri="{BB962C8B-B14F-4D97-AF65-F5344CB8AC3E}">
        <p14:creationId xmlns:p14="http://schemas.microsoft.com/office/powerpoint/2010/main" val="1515605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2</a:t>
            </a:fld>
            <a:endParaRPr lang="en-US"/>
          </a:p>
        </p:txBody>
      </p:sp>
    </p:spTree>
    <p:extLst>
      <p:ext uri="{BB962C8B-B14F-4D97-AF65-F5344CB8AC3E}">
        <p14:creationId xmlns:p14="http://schemas.microsoft.com/office/powerpoint/2010/main" val="36352101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charset="0"/>
              <a:buNone/>
            </a:pP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20</a:t>
            </a:fld>
            <a:endParaRPr lang="en-US"/>
          </a:p>
        </p:txBody>
      </p:sp>
    </p:spTree>
    <p:extLst>
      <p:ext uri="{BB962C8B-B14F-4D97-AF65-F5344CB8AC3E}">
        <p14:creationId xmlns:p14="http://schemas.microsoft.com/office/powerpoint/2010/main" val="26614322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21</a:t>
            </a:fld>
            <a:endParaRPr lang="en-US"/>
          </a:p>
        </p:txBody>
      </p:sp>
    </p:spTree>
    <p:extLst>
      <p:ext uri="{BB962C8B-B14F-4D97-AF65-F5344CB8AC3E}">
        <p14:creationId xmlns:p14="http://schemas.microsoft.com/office/powerpoint/2010/main" val="282062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3</a:t>
            </a:fld>
            <a:endParaRPr lang="en-US"/>
          </a:p>
        </p:txBody>
      </p:sp>
    </p:spTree>
    <p:extLst>
      <p:ext uri="{BB962C8B-B14F-4D97-AF65-F5344CB8AC3E}">
        <p14:creationId xmlns:p14="http://schemas.microsoft.com/office/powerpoint/2010/main" val="2343724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4</a:t>
            </a:fld>
            <a:endParaRPr lang="en-US"/>
          </a:p>
        </p:txBody>
      </p:sp>
    </p:spTree>
    <p:extLst>
      <p:ext uri="{BB962C8B-B14F-4D97-AF65-F5344CB8AC3E}">
        <p14:creationId xmlns:p14="http://schemas.microsoft.com/office/powerpoint/2010/main" val="2771033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5</a:t>
            </a:fld>
            <a:endParaRPr lang="en-US"/>
          </a:p>
        </p:txBody>
      </p:sp>
    </p:spTree>
    <p:extLst>
      <p:ext uri="{BB962C8B-B14F-4D97-AF65-F5344CB8AC3E}">
        <p14:creationId xmlns:p14="http://schemas.microsoft.com/office/powerpoint/2010/main" val="2400215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
          <p:cNvSpPr>
            <a:spLocks noGrp="1" noRot="1" noChangeAspect="1" noChangeArrowheads="1" noTextEdit="1"/>
          </p:cNvSpPr>
          <p:nvPr>
            <p:ph type="sldImg"/>
          </p:nvPr>
        </p:nvSpPr>
        <p:spPr>
          <a:xfrm>
            <a:off x="138113" y="766763"/>
            <a:ext cx="6823075" cy="3838575"/>
          </a:xfrm>
          <a:solidFill>
            <a:srgbClr val="FFFFFF"/>
          </a:solidFill>
          <a:ln/>
        </p:spPr>
      </p:sp>
      <p:sp>
        <p:nvSpPr>
          <p:cNvPr id="40963" name="Rectangle 2"/>
          <p:cNvSpPr>
            <a:spLocks noGrp="1" noChangeArrowheads="1"/>
          </p:cNvSpPr>
          <p:nvPr>
            <p:ph type="body" idx="1"/>
          </p:nvPr>
        </p:nvSpPr>
        <p:spPr>
          <a:xfrm>
            <a:off x="709613" y="4860925"/>
            <a:ext cx="5680075" cy="4606925"/>
          </a:xfrm>
          <a:noFill/>
          <a:ln/>
        </p:spPr>
        <p:txBody>
          <a:bodyPr/>
          <a:lstStyle/>
          <a:p>
            <a:endParaRPr lang="en-US" dirty="0">
              <a:sym typeface="Lucida Grande"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7</a:t>
            </a:fld>
            <a:endParaRPr lang="en-US"/>
          </a:p>
        </p:txBody>
      </p:sp>
    </p:spTree>
    <p:extLst>
      <p:ext uri="{BB962C8B-B14F-4D97-AF65-F5344CB8AC3E}">
        <p14:creationId xmlns:p14="http://schemas.microsoft.com/office/powerpoint/2010/main" val="25097380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8</a:t>
            </a:fld>
            <a:endParaRPr lang="en-US"/>
          </a:p>
        </p:txBody>
      </p:sp>
    </p:spTree>
    <p:extLst>
      <p:ext uri="{BB962C8B-B14F-4D97-AF65-F5344CB8AC3E}">
        <p14:creationId xmlns:p14="http://schemas.microsoft.com/office/powerpoint/2010/main" val="1831072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9</a:t>
            </a:fld>
            <a:endParaRPr lang="en-US"/>
          </a:p>
        </p:txBody>
      </p:sp>
    </p:spTree>
    <p:extLst>
      <p:ext uri="{BB962C8B-B14F-4D97-AF65-F5344CB8AC3E}">
        <p14:creationId xmlns:p14="http://schemas.microsoft.com/office/powerpoint/2010/main" val="3003292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783433"/>
            <a:ext cx="9144000" cy="1102519"/>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2743200"/>
            <a:ext cx="9144000" cy="1143000"/>
          </a:xfrm>
        </p:spPr>
        <p:txBody>
          <a:bodyPr/>
          <a:lstStyle>
            <a:lvl1pPr marL="0" indent="0" algn="ctr">
              <a:buFont typeface="Wingdings" pitchFamily="2" charset="2"/>
              <a:buNone/>
              <a:defRPr>
                <a:solidFill>
                  <a:schemeClr val="tx1"/>
                </a:solidFill>
              </a:defRPr>
            </a:lvl1pPr>
          </a:lstStyle>
          <a:p>
            <a:r>
              <a:rPr lang="en-US" dirty="0"/>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2E62938-84EC-488D-9CA4-E38E8D42E52F}"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699B4F5-F495-445A-AD57-B1A0CC0AEFE3}"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05980"/>
            <a:ext cx="154305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42900" y="205980"/>
            <a:ext cx="451485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8113C1C-2065-443A-845F-EE82C0FEFE92}"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91A05A8-D087-49F8-A68B-53BB47A7E6BF}"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3305176"/>
            <a:ext cx="58293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541735" y="2180035"/>
            <a:ext cx="5829300" cy="1125140"/>
          </a:xfrm>
        </p:spPr>
        <p:txBody>
          <a:bodyPr anchor="b"/>
          <a:lstStyle>
            <a:lvl1pPr marL="0" indent="0">
              <a:buNone/>
              <a:defRPr sz="1500"/>
            </a:lvl1pPr>
            <a:lvl2pPr marL="342892" indent="0">
              <a:buNone/>
              <a:defRPr sz="1400"/>
            </a:lvl2pPr>
            <a:lvl3pPr marL="685783" indent="0">
              <a:buNone/>
              <a:defRPr sz="1200"/>
            </a:lvl3pPr>
            <a:lvl4pPr marL="1028675" indent="0">
              <a:buNone/>
              <a:defRPr sz="1100"/>
            </a:lvl4pPr>
            <a:lvl5pPr marL="1371566" indent="0">
              <a:buNone/>
              <a:defRPr sz="1100"/>
            </a:lvl5pPr>
            <a:lvl6pPr marL="1714457" indent="0">
              <a:buNone/>
              <a:defRPr sz="1100"/>
            </a:lvl6pPr>
            <a:lvl7pPr marL="2057348" indent="0">
              <a:buNone/>
              <a:defRPr sz="1100"/>
            </a:lvl7pPr>
            <a:lvl8pPr marL="2400240" indent="0">
              <a:buNone/>
              <a:defRPr sz="1100"/>
            </a:lvl8pPr>
            <a:lvl9pPr marL="2743132" indent="0">
              <a:buNone/>
              <a:defRPr sz="11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6BBC673-9CA8-4194-8E34-D666622A555E}"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2900" y="1200151"/>
            <a:ext cx="3028950" cy="3394472"/>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86150" y="1200151"/>
            <a:ext cx="3028950" cy="3394472"/>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D0394BE-C7C4-4CA6-9240-6CDB29B2C93E}"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42901" y="1151335"/>
            <a:ext cx="3030141" cy="479822"/>
          </a:xfrm>
        </p:spPr>
        <p:txBody>
          <a:bodyPr anchor="b"/>
          <a:lstStyle>
            <a:lvl1pPr marL="0" indent="0">
              <a:buNone/>
              <a:defRPr sz="1800" b="1"/>
            </a:lvl1pPr>
            <a:lvl2pPr marL="342892" indent="0">
              <a:buNone/>
              <a:defRPr sz="1500" b="1"/>
            </a:lvl2pPr>
            <a:lvl3pPr marL="685783" indent="0">
              <a:buNone/>
              <a:defRPr sz="140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4" name="Content Placeholder 3"/>
          <p:cNvSpPr>
            <a:spLocks noGrp="1"/>
          </p:cNvSpPr>
          <p:nvPr>
            <p:ph sz="half" idx="2"/>
          </p:nvPr>
        </p:nvSpPr>
        <p:spPr>
          <a:xfrm>
            <a:off x="342901" y="1631156"/>
            <a:ext cx="3030141"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83770" y="1151335"/>
            <a:ext cx="3031331" cy="479822"/>
          </a:xfrm>
        </p:spPr>
        <p:txBody>
          <a:bodyPr anchor="b"/>
          <a:lstStyle>
            <a:lvl1pPr marL="0" indent="0">
              <a:buNone/>
              <a:defRPr sz="1800" b="1"/>
            </a:lvl1pPr>
            <a:lvl2pPr marL="342892" indent="0">
              <a:buNone/>
              <a:defRPr sz="1500" b="1"/>
            </a:lvl2pPr>
            <a:lvl3pPr marL="685783" indent="0">
              <a:buNone/>
              <a:defRPr sz="140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83770" y="1631156"/>
            <a:ext cx="3031331"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7F5894F7-D2D8-4142-8878-126BF2DBE9F6}"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3E00470E-5877-48CB-82CD-3CCAD5E83536}"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21D85F8C-9C5D-49E8-8BBF-F28B73097F10}"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1" y="204787"/>
            <a:ext cx="2256235"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2681288" y="204789"/>
            <a:ext cx="3833813"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42901" y="1076327"/>
            <a:ext cx="2256235" cy="3518297"/>
          </a:xfrm>
        </p:spPr>
        <p:txBody>
          <a:bodyPr/>
          <a:lstStyle>
            <a:lvl1pPr marL="0" indent="0">
              <a:buNone/>
              <a:defRPr sz="1100"/>
            </a:lvl1pPr>
            <a:lvl2pPr marL="342892" indent="0">
              <a:buNone/>
              <a:defRPr sz="900"/>
            </a:lvl2pPr>
            <a:lvl3pPr marL="685783" indent="0">
              <a:buNone/>
              <a:defRPr sz="800"/>
            </a:lvl3pPr>
            <a:lvl4pPr marL="1028675" indent="0">
              <a:buNone/>
              <a:defRPr sz="700"/>
            </a:lvl4pPr>
            <a:lvl5pPr marL="1371566" indent="0">
              <a:buNone/>
              <a:defRPr sz="700"/>
            </a:lvl5pPr>
            <a:lvl6pPr marL="1714457" indent="0">
              <a:buNone/>
              <a:defRPr sz="700"/>
            </a:lvl6pPr>
            <a:lvl7pPr marL="2057348" indent="0">
              <a:buNone/>
              <a:defRPr sz="700"/>
            </a:lvl7pPr>
            <a:lvl8pPr marL="2400240" indent="0">
              <a:buNone/>
              <a:defRPr sz="700"/>
            </a:lvl8pPr>
            <a:lvl9pPr marL="2743132" indent="0">
              <a:buNone/>
              <a:defRPr sz="7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9415B49-E272-4523-8166-1B1831C4B715}"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3600451"/>
            <a:ext cx="41148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344216" y="459581"/>
            <a:ext cx="4114800" cy="3086100"/>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pPr lvl="0"/>
            <a:endParaRPr lang="en-US" noProof="0"/>
          </a:p>
        </p:txBody>
      </p:sp>
      <p:sp>
        <p:nvSpPr>
          <p:cNvPr id="4" name="Text Placeholder 3"/>
          <p:cNvSpPr>
            <a:spLocks noGrp="1"/>
          </p:cNvSpPr>
          <p:nvPr>
            <p:ph type="body" sz="half" idx="2"/>
          </p:nvPr>
        </p:nvSpPr>
        <p:spPr>
          <a:xfrm>
            <a:off x="1344216" y="4025504"/>
            <a:ext cx="4114800" cy="603647"/>
          </a:xfrm>
        </p:spPr>
        <p:txBody>
          <a:bodyPr/>
          <a:lstStyle>
            <a:lvl1pPr marL="0" indent="0">
              <a:buNone/>
              <a:defRPr sz="1100"/>
            </a:lvl1pPr>
            <a:lvl2pPr marL="342892" indent="0">
              <a:buNone/>
              <a:defRPr sz="900"/>
            </a:lvl2pPr>
            <a:lvl3pPr marL="685783" indent="0">
              <a:buNone/>
              <a:defRPr sz="800"/>
            </a:lvl3pPr>
            <a:lvl4pPr marL="1028675" indent="0">
              <a:buNone/>
              <a:defRPr sz="700"/>
            </a:lvl4pPr>
            <a:lvl5pPr marL="1371566" indent="0">
              <a:buNone/>
              <a:defRPr sz="700"/>
            </a:lvl5pPr>
            <a:lvl6pPr marL="1714457" indent="0">
              <a:buNone/>
              <a:defRPr sz="700"/>
            </a:lvl6pPr>
            <a:lvl7pPr marL="2057348" indent="0">
              <a:buNone/>
              <a:defRPr sz="700"/>
            </a:lvl7pPr>
            <a:lvl8pPr marL="2400240" indent="0">
              <a:buNone/>
              <a:defRPr sz="700"/>
            </a:lvl8pPr>
            <a:lvl9pPr marL="2743132" indent="0">
              <a:buNone/>
              <a:defRPr sz="7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F87A090-BAD4-4341-AC7F-A731585BC0A0}"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19050"/>
            <a:ext cx="9144000" cy="857250"/>
          </a:xfrm>
          <a:prstGeom prst="rect">
            <a:avLst/>
          </a:prstGeom>
          <a:noFill/>
          <a:ln w="9525">
            <a:noFill/>
            <a:miter lim="800000"/>
            <a:headEnd/>
            <a:tailEnd/>
          </a:ln>
        </p:spPr>
        <p:txBody>
          <a:bodyPr vert="horz" wrap="square" lIns="68579" tIns="34289" rIns="68579" bIns="34289" numCol="1" anchor="ctr" anchorCtr="0" compatLnSpc="1">
            <a:prstTxWarp prst="textNoShape">
              <a:avLst/>
            </a:prstTxWarp>
          </a:bodyPr>
          <a:lstStyle/>
          <a:p>
            <a:pPr lvl="0"/>
            <a:r>
              <a:rPr lang="en-US" dirty="0"/>
              <a:t>Click to edit Master title style</a:t>
            </a:r>
          </a:p>
        </p:txBody>
      </p:sp>
      <p:sp>
        <p:nvSpPr>
          <p:cNvPr id="3075" name="Rectangle 3"/>
          <p:cNvSpPr>
            <a:spLocks noGrp="1" noChangeArrowheads="1"/>
          </p:cNvSpPr>
          <p:nvPr>
            <p:ph type="body" idx="1"/>
          </p:nvPr>
        </p:nvSpPr>
        <p:spPr bwMode="auto">
          <a:xfrm>
            <a:off x="304800" y="1047750"/>
            <a:ext cx="8534400" cy="3546873"/>
          </a:xfrm>
          <a:prstGeom prst="rect">
            <a:avLst/>
          </a:prstGeom>
          <a:noFill/>
          <a:ln w="9525">
            <a:noFill/>
            <a:miter lim="800000"/>
            <a:headEnd/>
            <a:tailEnd/>
          </a:ln>
        </p:spPr>
        <p:txBody>
          <a:bodyPr vert="horz" wrap="square" lIns="68579" tIns="34289" rIns="68579" bIns="34289"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100" name="Rectangle 4"/>
          <p:cNvSpPr>
            <a:spLocks noGrp="1" noChangeArrowheads="1"/>
          </p:cNvSpPr>
          <p:nvPr>
            <p:ph type="dt" sz="half" idx="2"/>
          </p:nvPr>
        </p:nvSpPr>
        <p:spPr bwMode="auto">
          <a:xfrm>
            <a:off x="342900" y="4683919"/>
            <a:ext cx="1600200" cy="357188"/>
          </a:xfrm>
          <a:prstGeom prst="rect">
            <a:avLst/>
          </a:prstGeom>
          <a:noFill/>
          <a:ln w="9525">
            <a:noFill/>
            <a:miter lim="800000"/>
            <a:headEnd/>
            <a:tailEnd/>
          </a:ln>
          <a:effectLst/>
        </p:spPr>
        <p:txBody>
          <a:bodyPr vert="horz" wrap="square" lIns="68579" tIns="34289" rIns="68579" bIns="34289" numCol="1" anchor="t" anchorCtr="0" compatLnSpc="1">
            <a:prstTxWarp prst="textNoShape">
              <a:avLst/>
            </a:prstTxWarp>
          </a:bodyPr>
          <a:lstStyle>
            <a:lvl1pPr>
              <a:defRPr sz="1100"/>
            </a:lvl1pPr>
          </a:lstStyle>
          <a:p>
            <a:pPr>
              <a:defRPr/>
            </a:pPr>
            <a:endParaRPr lang="en-US"/>
          </a:p>
        </p:txBody>
      </p:sp>
      <p:sp>
        <p:nvSpPr>
          <p:cNvPr id="4101" name="Rectangle 5"/>
          <p:cNvSpPr>
            <a:spLocks noGrp="1" noChangeArrowheads="1"/>
          </p:cNvSpPr>
          <p:nvPr>
            <p:ph type="ftr" sz="quarter" idx="3"/>
          </p:nvPr>
        </p:nvSpPr>
        <p:spPr bwMode="auto">
          <a:xfrm>
            <a:off x="2343150" y="4683919"/>
            <a:ext cx="2171700" cy="357188"/>
          </a:xfrm>
          <a:prstGeom prst="rect">
            <a:avLst/>
          </a:prstGeom>
          <a:noFill/>
          <a:ln w="9525">
            <a:noFill/>
            <a:miter lim="800000"/>
            <a:headEnd/>
            <a:tailEnd/>
          </a:ln>
          <a:effectLst/>
        </p:spPr>
        <p:txBody>
          <a:bodyPr vert="horz" wrap="square" lIns="68579" tIns="34289" rIns="68579" bIns="34289" numCol="1" anchor="t" anchorCtr="0" compatLnSpc="1">
            <a:prstTxWarp prst="textNoShape">
              <a:avLst/>
            </a:prstTxWarp>
          </a:bodyPr>
          <a:lstStyle>
            <a:lvl1pPr algn="ctr">
              <a:defRPr sz="1100"/>
            </a:lvl1pPr>
          </a:lstStyle>
          <a:p>
            <a:pPr>
              <a:defRPr/>
            </a:pPr>
            <a:endParaRPr lang="en-US"/>
          </a:p>
        </p:txBody>
      </p:sp>
      <p:sp>
        <p:nvSpPr>
          <p:cNvPr id="4102" name="Rectangle 6"/>
          <p:cNvSpPr>
            <a:spLocks noGrp="1" noChangeArrowheads="1"/>
          </p:cNvSpPr>
          <p:nvPr>
            <p:ph type="sldNum" sz="quarter" idx="4"/>
          </p:nvPr>
        </p:nvSpPr>
        <p:spPr bwMode="auto">
          <a:xfrm>
            <a:off x="4914900" y="4683919"/>
            <a:ext cx="1600200" cy="357188"/>
          </a:xfrm>
          <a:prstGeom prst="rect">
            <a:avLst/>
          </a:prstGeom>
          <a:noFill/>
          <a:ln w="9525">
            <a:noFill/>
            <a:miter lim="800000"/>
            <a:headEnd/>
            <a:tailEnd/>
          </a:ln>
          <a:effectLst/>
        </p:spPr>
        <p:txBody>
          <a:bodyPr vert="horz" wrap="square" lIns="68579" tIns="34289" rIns="68579" bIns="34289" numCol="1" anchor="t" anchorCtr="0" compatLnSpc="1">
            <a:prstTxWarp prst="textNoShape">
              <a:avLst/>
            </a:prstTxWarp>
          </a:bodyPr>
          <a:lstStyle>
            <a:lvl1pPr algn="r">
              <a:defRPr sz="1100"/>
            </a:lvl1pPr>
          </a:lstStyle>
          <a:p>
            <a:pPr>
              <a:defRPr/>
            </a:pPr>
            <a:fld id="{529FA7E6-6E6F-4B77-AE36-D459A899DDD1}" type="slidenum">
              <a:rPr lang="en-US"/>
              <a:pPr>
                <a:defRPr/>
              </a:pPr>
              <a:t>‹#›</a:t>
            </a:fld>
            <a:endParaRPr lang="en-US"/>
          </a:p>
        </p:txBody>
      </p:sp>
      <p:sp>
        <p:nvSpPr>
          <p:cNvPr id="4103" name="Rectangle 7"/>
          <p:cNvSpPr>
            <a:spLocks noChangeArrowheads="1"/>
          </p:cNvSpPr>
          <p:nvPr/>
        </p:nvSpPr>
        <p:spPr bwMode="auto">
          <a:xfrm>
            <a:off x="0" y="773431"/>
            <a:ext cx="9144000" cy="4571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68579" tIns="34289" rIns="68579" bIns="34289"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92"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ctr" rtl="0" eaLnBrk="0" fontAlgn="base" hangingPunct="0">
        <a:spcBef>
          <a:spcPct val="0"/>
        </a:spcBef>
        <a:spcAft>
          <a:spcPct val="0"/>
        </a:spcAft>
        <a:defRPr sz="3300">
          <a:solidFill>
            <a:schemeClr val="tx2"/>
          </a:solidFill>
          <a:latin typeface="Calibri" pitchFamily="34" charset="0"/>
          <a:ea typeface="+mj-ea"/>
          <a:cs typeface="+mj-cs"/>
        </a:defRPr>
      </a:lvl1pPr>
      <a:lvl2pPr algn="ctr" rtl="0" eaLnBrk="0" fontAlgn="base" hangingPunct="0">
        <a:spcBef>
          <a:spcPct val="0"/>
        </a:spcBef>
        <a:spcAft>
          <a:spcPct val="0"/>
        </a:spcAft>
        <a:defRPr sz="3300">
          <a:solidFill>
            <a:schemeClr val="tx2"/>
          </a:solidFill>
          <a:latin typeface="Arial" charset="0"/>
        </a:defRPr>
      </a:lvl2pPr>
      <a:lvl3pPr algn="ctr" rtl="0" eaLnBrk="0" fontAlgn="base" hangingPunct="0">
        <a:spcBef>
          <a:spcPct val="0"/>
        </a:spcBef>
        <a:spcAft>
          <a:spcPct val="0"/>
        </a:spcAft>
        <a:defRPr sz="3300">
          <a:solidFill>
            <a:schemeClr val="tx2"/>
          </a:solidFill>
          <a:latin typeface="Arial" charset="0"/>
        </a:defRPr>
      </a:lvl3pPr>
      <a:lvl4pPr algn="ctr" rtl="0" eaLnBrk="0" fontAlgn="base" hangingPunct="0">
        <a:spcBef>
          <a:spcPct val="0"/>
        </a:spcBef>
        <a:spcAft>
          <a:spcPct val="0"/>
        </a:spcAft>
        <a:defRPr sz="3300">
          <a:solidFill>
            <a:schemeClr val="tx2"/>
          </a:solidFill>
          <a:latin typeface="Arial" charset="0"/>
        </a:defRPr>
      </a:lvl4pPr>
      <a:lvl5pPr algn="ctr" rtl="0" eaLnBrk="0" fontAlgn="base" hangingPunct="0">
        <a:spcBef>
          <a:spcPct val="0"/>
        </a:spcBef>
        <a:spcAft>
          <a:spcPct val="0"/>
        </a:spcAft>
        <a:defRPr sz="3300">
          <a:solidFill>
            <a:schemeClr val="tx2"/>
          </a:solidFill>
          <a:latin typeface="Arial" charset="0"/>
        </a:defRPr>
      </a:lvl5pPr>
      <a:lvl6pPr marL="342892" algn="ctr" rtl="0" fontAlgn="base">
        <a:spcBef>
          <a:spcPct val="0"/>
        </a:spcBef>
        <a:spcAft>
          <a:spcPct val="0"/>
        </a:spcAft>
        <a:defRPr sz="3300">
          <a:solidFill>
            <a:schemeClr val="tx2"/>
          </a:solidFill>
          <a:latin typeface="Arial" charset="0"/>
        </a:defRPr>
      </a:lvl6pPr>
      <a:lvl7pPr marL="685783" algn="ctr" rtl="0" fontAlgn="base">
        <a:spcBef>
          <a:spcPct val="0"/>
        </a:spcBef>
        <a:spcAft>
          <a:spcPct val="0"/>
        </a:spcAft>
        <a:defRPr sz="3300">
          <a:solidFill>
            <a:schemeClr val="tx2"/>
          </a:solidFill>
          <a:latin typeface="Arial" charset="0"/>
        </a:defRPr>
      </a:lvl7pPr>
      <a:lvl8pPr marL="1028675" algn="ctr" rtl="0" fontAlgn="base">
        <a:spcBef>
          <a:spcPct val="0"/>
        </a:spcBef>
        <a:spcAft>
          <a:spcPct val="0"/>
        </a:spcAft>
        <a:defRPr sz="3300">
          <a:solidFill>
            <a:schemeClr val="tx2"/>
          </a:solidFill>
          <a:latin typeface="Arial" charset="0"/>
        </a:defRPr>
      </a:lvl8pPr>
      <a:lvl9pPr marL="1371566" algn="ctr" rtl="0" fontAlgn="base">
        <a:spcBef>
          <a:spcPct val="0"/>
        </a:spcBef>
        <a:spcAft>
          <a:spcPct val="0"/>
        </a:spcAft>
        <a:defRPr sz="3300">
          <a:solidFill>
            <a:schemeClr val="tx2"/>
          </a:solidFill>
          <a:latin typeface="Arial" charset="0"/>
        </a:defRPr>
      </a:lvl9pPr>
    </p:titleStyle>
    <p:bodyStyle>
      <a:lvl1pPr marL="257168" indent="-257168" algn="l" rtl="0" eaLnBrk="0" fontAlgn="base" hangingPunct="0">
        <a:spcBef>
          <a:spcPct val="20000"/>
        </a:spcBef>
        <a:spcAft>
          <a:spcPct val="0"/>
        </a:spcAft>
        <a:buClr>
          <a:schemeClr val="accent2"/>
        </a:buClr>
        <a:buFont typeface="Wingdings" pitchFamily="2" charset="2"/>
        <a:buChar char="§"/>
        <a:defRPr sz="2400">
          <a:solidFill>
            <a:schemeClr val="accent2"/>
          </a:solidFill>
          <a:latin typeface="Calibri" pitchFamily="34" charset="0"/>
          <a:ea typeface="+mn-ea"/>
          <a:cs typeface="+mn-cs"/>
        </a:defRPr>
      </a:lvl1pPr>
      <a:lvl2pPr marL="557199" indent="-214308" algn="l" rtl="0" eaLnBrk="0" fontAlgn="base" hangingPunct="0">
        <a:spcBef>
          <a:spcPct val="20000"/>
        </a:spcBef>
        <a:spcAft>
          <a:spcPct val="0"/>
        </a:spcAft>
        <a:buClr>
          <a:schemeClr val="tx1"/>
        </a:buClr>
        <a:buFont typeface="Wingdings" pitchFamily="2" charset="2"/>
        <a:buChar char="§"/>
        <a:defRPr sz="2100">
          <a:solidFill>
            <a:schemeClr val="tx1"/>
          </a:solidFill>
          <a:latin typeface="Calibri" pitchFamily="34" charset="0"/>
        </a:defRPr>
      </a:lvl2pPr>
      <a:lvl3pPr marL="857228" indent="-171446" algn="l" rtl="0" eaLnBrk="0" fontAlgn="base" hangingPunct="0">
        <a:spcBef>
          <a:spcPct val="20000"/>
        </a:spcBef>
        <a:spcAft>
          <a:spcPct val="0"/>
        </a:spcAft>
        <a:buClr>
          <a:schemeClr val="accent2"/>
        </a:buClr>
        <a:buFont typeface="Wingdings" pitchFamily="2" charset="2"/>
        <a:buChar char="§"/>
        <a:defRPr sz="1800">
          <a:solidFill>
            <a:schemeClr val="tx1"/>
          </a:solidFill>
          <a:latin typeface="Calibri" pitchFamily="34" charset="0"/>
        </a:defRPr>
      </a:lvl3pPr>
      <a:lvl4pPr marL="1200120" indent="-171446" algn="l" rtl="0" eaLnBrk="0" fontAlgn="base" hangingPunct="0">
        <a:spcBef>
          <a:spcPct val="20000"/>
        </a:spcBef>
        <a:spcAft>
          <a:spcPct val="0"/>
        </a:spcAft>
        <a:buClr>
          <a:schemeClr val="tx1"/>
        </a:buClr>
        <a:buFont typeface="Wingdings" pitchFamily="2" charset="2"/>
        <a:buChar char="§"/>
        <a:defRPr sz="1500">
          <a:solidFill>
            <a:schemeClr val="tx1"/>
          </a:solidFill>
          <a:latin typeface="Calibri" pitchFamily="34" charset="0"/>
        </a:defRPr>
      </a:lvl4pPr>
      <a:lvl5pPr marL="1543012" indent="-171446" algn="l" rtl="0" eaLnBrk="0" fontAlgn="base" hangingPunct="0">
        <a:spcBef>
          <a:spcPct val="20000"/>
        </a:spcBef>
        <a:spcAft>
          <a:spcPct val="0"/>
        </a:spcAft>
        <a:buClr>
          <a:schemeClr val="accent2"/>
        </a:buClr>
        <a:buFont typeface="Wingdings" pitchFamily="2" charset="2"/>
        <a:buChar char="§"/>
        <a:defRPr sz="1500">
          <a:solidFill>
            <a:schemeClr val="tx1"/>
          </a:solidFill>
          <a:latin typeface="Calibri" pitchFamily="34" charset="0"/>
        </a:defRPr>
      </a:lvl5pPr>
      <a:lvl6pPr marL="1885903" indent="-171446" algn="l" rtl="0" fontAlgn="base">
        <a:spcBef>
          <a:spcPct val="20000"/>
        </a:spcBef>
        <a:spcAft>
          <a:spcPct val="0"/>
        </a:spcAft>
        <a:buClr>
          <a:schemeClr val="accent2"/>
        </a:buClr>
        <a:buFont typeface="Wingdings" pitchFamily="2" charset="2"/>
        <a:buChar char="§"/>
        <a:defRPr sz="1500">
          <a:solidFill>
            <a:schemeClr val="tx1"/>
          </a:solidFill>
          <a:latin typeface="+mn-lt"/>
        </a:defRPr>
      </a:lvl6pPr>
      <a:lvl7pPr marL="2228795" indent="-171446" algn="l" rtl="0" fontAlgn="base">
        <a:spcBef>
          <a:spcPct val="20000"/>
        </a:spcBef>
        <a:spcAft>
          <a:spcPct val="0"/>
        </a:spcAft>
        <a:buClr>
          <a:schemeClr val="accent2"/>
        </a:buClr>
        <a:buFont typeface="Wingdings" pitchFamily="2" charset="2"/>
        <a:buChar char="§"/>
        <a:defRPr sz="1500">
          <a:solidFill>
            <a:schemeClr val="tx1"/>
          </a:solidFill>
          <a:latin typeface="+mn-lt"/>
        </a:defRPr>
      </a:lvl7pPr>
      <a:lvl8pPr marL="2571686" indent="-171446" algn="l" rtl="0" fontAlgn="base">
        <a:spcBef>
          <a:spcPct val="20000"/>
        </a:spcBef>
        <a:spcAft>
          <a:spcPct val="0"/>
        </a:spcAft>
        <a:buClr>
          <a:schemeClr val="accent2"/>
        </a:buClr>
        <a:buFont typeface="Wingdings" pitchFamily="2" charset="2"/>
        <a:buChar char="§"/>
        <a:defRPr sz="1500">
          <a:solidFill>
            <a:schemeClr val="tx1"/>
          </a:solidFill>
          <a:latin typeface="+mn-lt"/>
        </a:defRPr>
      </a:lvl8pPr>
      <a:lvl9pPr marL="2914577" indent="-171446" algn="l" rtl="0" fontAlgn="base">
        <a:spcBef>
          <a:spcPct val="20000"/>
        </a:spcBef>
        <a:spcAft>
          <a:spcPct val="0"/>
        </a:spcAft>
        <a:buClr>
          <a:schemeClr val="accent2"/>
        </a:buClr>
        <a:buFont typeface="Wingdings" pitchFamily="2" charset="2"/>
        <a:buChar char="§"/>
        <a:defRPr sz="1500">
          <a:solidFill>
            <a:schemeClr val="tx1"/>
          </a:solidFill>
          <a:latin typeface="+mn-lt"/>
        </a:defRPr>
      </a:lvl9pPr>
    </p:bodyStyle>
    <p:otherStyle>
      <a:defPPr>
        <a:defRPr lang="en-US"/>
      </a:defPPr>
      <a:lvl1pPr marL="0" algn="l" defTabSz="685783" rtl="0" eaLnBrk="1" latinLnBrk="0" hangingPunct="1">
        <a:defRPr sz="1400" kern="1200">
          <a:solidFill>
            <a:schemeClr val="tx1"/>
          </a:solidFill>
          <a:latin typeface="+mn-lt"/>
          <a:ea typeface="+mn-ea"/>
          <a:cs typeface="+mn-cs"/>
        </a:defRPr>
      </a:lvl1pPr>
      <a:lvl2pPr marL="342892" algn="l" defTabSz="685783" rtl="0" eaLnBrk="1" latinLnBrk="0" hangingPunct="1">
        <a:defRPr sz="1400" kern="1200">
          <a:solidFill>
            <a:schemeClr val="tx1"/>
          </a:solidFill>
          <a:latin typeface="+mn-lt"/>
          <a:ea typeface="+mn-ea"/>
          <a:cs typeface="+mn-cs"/>
        </a:defRPr>
      </a:lvl2pPr>
      <a:lvl3pPr marL="685783" algn="l" defTabSz="685783" rtl="0" eaLnBrk="1" latinLnBrk="0" hangingPunct="1">
        <a:defRPr sz="1400" kern="1200">
          <a:solidFill>
            <a:schemeClr val="tx1"/>
          </a:solidFill>
          <a:latin typeface="+mn-lt"/>
          <a:ea typeface="+mn-ea"/>
          <a:cs typeface="+mn-cs"/>
        </a:defRPr>
      </a:lvl3pPr>
      <a:lvl4pPr marL="1028675" algn="l" defTabSz="685783" rtl="0" eaLnBrk="1" latinLnBrk="0" hangingPunct="1">
        <a:defRPr sz="1400" kern="1200">
          <a:solidFill>
            <a:schemeClr val="tx1"/>
          </a:solidFill>
          <a:latin typeface="+mn-lt"/>
          <a:ea typeface="+mn-ea"/>
          <a:cs typeface="+mn-cs"/>
        </a:defRPr>
      </a:lvl4pPr>
      <a:lvl5pPr marL="1371566" algn="l" defTabSz="685783" rtl="0" eaLnBrk="1" latinLnBrk="0" hangingPunct="1">
        <a:defRPr sz="1400" kern="1200">
          <a:solidFill>
            <a:schemeClr val="tx1"/>
          </a:solidFill>
          <a:latin typeface="+mn-lt"/>
          <a:ea typeface="+mn-ea"/>
          <a:cs typeface="+mn-cs"/>
        </a:defRPr>
      </a:lvl5pPr>
      <a:lvl6pPr marL="1714457" algn="l" defTabSz="685783" rtl="0" eaLnBrk="1" latinLnBrk="0" hangingPunct="1">
        <a:defRPr sz="1400" kern="1200">
          <a:solidFill>
            <a:schemeClr val="tx1"/>
          </a:solidFill>
          <a:latin typeface="+mn-lt"/>
          <a:ea typeface="+mn-ea"/>
          <a:cs typeface="+mn-cs"/>
        </a:defRPr>
      </a:lvl6pPr>
      <a:lvl7pPr marL="2057348" algn="l" defTabSz="685783" rtl="0" eaLnBrk="1" latinLnBrk="0" hangingPunct="1">
        <a:defRPr sz="1400" kern="1200">
          <a:solidFill>
            <a:schemeClr val="tx1"/>
          </a:solidFill>
          <a:latin typeface="+mn-lt"/>
          <a:ea typeface="+mn-ea"/>
          <a:cs typeface="+mn-cs"/>
        </a:defRPr>
      </a:lvl7pPr>
      <a:lvl8pPr marL="2400240" algn="l" defTabSz="685783" rtl="0" eaLnBrk="1" latinLnBrk="0" hangingPunct="1">
        <a:defRPr sz="1400" kern="1200">
          <a:solidFill>
            <a:schemeClr val="tx1"/>
          </a:solidFill>
          <a:latin typeface="+mn-lt"/>
          <a:ea typeface="+mn-ea"/>
          <a:cs typeface="+mn-cs"/>
        </a:defRPr>
      </a:lvl8pPr>
      <a:lvl9pPr marL="2743132" algn="l" defTabSz="685783"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www.extremetech.com/wp-content/uploads/2012/03/1791712.jpeg" TargetMode="Externa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hyperlink" Target="file:///localhost/upload.wikimedia.org/wikipedia/commons/6/67/Xbox-360-Kinect-Standalone.png" TargetMode="External"/><Relationship Id="rId3" Type="http://schemas.openxmlformats.org/officeDocument/2006/relationships/image" Target="../media/image19.jpeg"/><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file:///localhost/upload.wikimedia.org/wikipedia/commons/9/90/Kinect2-deepmap.png" TargetMode="External"/><Relationship Id="rId5" Type="http://schemas.openxmlformats.org/officeDocument/2006/relationships/image" Target="../media/image20.png"/><Relationship Id="rId4" Type="http://schemas.openxmlformats.org/officeDocument/2006/relationships/hyperlink" Target="file:///localhost/upload.wikimedia.org/wikipedia/commons/7/76/Kinect2-ir-image.png" TargetMode="External"/><Relationship Id="rId9"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ctrTitle"/>
          </p:nvPr>
        </p:nvSpPr>
        <p:spPr>
          <a:xfrm>
            <a:off x="0" y="209550"/>
            <a:ext cx="9144000" cy="1102519"/>
          </a:xfrm>
        </p:spPr>
        <p:txBody>
          <a:bodyPr/>
          <a:lstStyle/>
          <a:p>
            <a:pPr eaLnBrk="1" hangingPunct="1"/>
            <a:r>
              <a:rPr lang="en-US" dirty="0"/>
              <a:t>AI4007: Applied Artificial Intelligence</a:t>
            </a:r>
            <a:br>
              <a:rPr lang="en-US" dirty="0"/>
            </a:br>
            <a:endParaRPr lang="en-US" sz="2700" dirty="0"/>
          </a:p>
        </p:txBody>
      </p:sp>
      <p:sp>
        <p:nvSpPr>
          <p:cNvPr id="5123" name="Rectangle 6"/>
          <p:cNvSpPr>
            <a:spLocks noGrp="1" noChangeArrowheads="1"/>
          </p:cNvSpPr>
          <p:nvPr>
            <p:ph type="subTitle" idx="1"/>
          </p:nvPr>
        </p:nvSpPr>
        <p:spPr>
          <a:xfrm>
            <a:off x="0" y="971550"/>
            <a:ext cx="9144000" cy="1143000"/>
          </a:xfrm>
        </p:spPr>
        <p:txBody>
          <a:bodyPr/>
          <a:lstStyle/>
          <a:p>
            <a:pPr eaLnBrk="1" hangingPunct="1"/>
            <a:r>
              <a:rPr lang="en-US" sz="3200" dirty="0"/>
              <a:t>Introduction</a:t>
            </a:r>
          </a:p>
        </p:txBody>
      </p:sp>
      <p:sp>
        <p:nvSpPr>
          <p:cNvPr id="5124" name="Text Box 7"/>
          <p:cNvSpPr txBox="1">
            <a:spLocks noChangeArrowheads="1"/>
          </p:cNvSpPr>
          <p:nvPr/>
        </p:nvSpPr>
        <p:spPr bwMode="auto">
          <a:xfrm>
            <a:off x="1143000" y="4686301"/>
            <a:ext cx="4400550" cy="346247"/>
          </a:xfrm>
          <a:prstGeom prst="rect">
            <a:avLst/>
          </a:prstGeom>
          <a:noFill/>
          <a:ln w="9525">
            <a:noFill/>
            <a:miter lim="800000"/>
            <a:headEnd/>
            <a:tailEnd/>
          </a:ln>
        </p:spPr>
        <p:txBody>
          <a:bodyPr lIns="68579" tIns="34289" rIns="68579" bIns="34289">
            <a:spAutoFit/>
          </a:bodyPr>
          <a:lstStyle/>
          <a:p>
            <a:pPr>
              <a:spcBef>
                <a:spcPct val="50000"/>
              </a:spcBef>
            </a:pPr>
            <a:endParaRPr lang="en-US"/>
          </a:p>
        </p:txBody>
      </p:sp>
      <p:pic>
        <p:nvPicPr>
          <p:cNvPr id="26625" name="Picture 1" descr="C:\Temp\ketrina\Lecture1-Introduction.png"/>
          <p:cNvPicPr>
            <a:picLocks noChangeAspect="1" noChangeArrowheads="1"/>
          </p:cNvPicPr>
          <p:nvPr/>
        </p:nvPicPr>
        <p:blipFill>
          <a:blip r:embed="rId3" cstate="print"/>
          <a:srcRect/>
          <a:stretch>
            <a:fillRect/>
          </a:stretch>
        </p:blipFill>
        <p:spPr bwMode="auto">
          <a:xfrm>
            <a:off x="2304288" y="1849712"/>
            <a:ext cx="4517136" cy="2017438"/>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a:solidFill>
                  <a:schemeClr val="tx1"/>
                </a:solidFill>
              </a:rPr>
              <a:t>A (Short) History of AI</a:t>
            </a:r>
          </a:p>
        </p:txBody>
      </p:sp>
      <p:sp>
        <p:nvSpPr>
          <p:cNvPr id="569347" name="Rectangle 3"/>
          <p:cNvSpPr>
            <a:spLocks noGrp="1" noChangeArrowheads="1"/>
          </p:cNvSpPr>
          <p:nvPr>
            <p:ph type="body" idx="1"/>
          </p:nvPr>
        </p:nvSpPr>
        <p:spPr>
          <a:xfrm>
            <a:off x="457200" y="1085850"/>
            <a:ext cx="4876800" cy="3771900"/>
          </a:xfrm>
        </p:spPr>
        <p:txBody>
          <a:bodyPr/>
          <a:lstStyle/>
          <a:p>
            <a:pPr eaLnBrk="1" hangingPunct="1">
              <a:lnSpc>
                <a:spcPct val="80000"/>
              </a:lnSpc>
            </a:pPr>
            <a:r>
              <a:rPr lang="en-US" sz="1400" dirty="0"/>
              <a:t>1940-1950: Early days</a:t>
            </a:r>
          </a:p>
          <a:p>
            <a:pPr lvl="1" eaLnBrk="1" hangingPunct="1">
              <a:lnSpc>
                <a:spcPct val="80000"/>
              </a:lnSpc>
            </a:pPr>
            <a:r>
              <a:rPr lang="en-US" sz="1200" dirty="0"/>
              <a:t>1943: McCulloch &amp; Pitts: Boolean circuit model of brain</a:t>
            </a:r>
          </a:p>
          <a:p>
            <a:pPr lvl="1" eaLnBrk="1" hangingPunct="1">
              <a:lnSpc>
                <a:spcPct val="80000"/>
              </a:lnSpc>
            </a:pPr>
            <a:r>
              <a:rPr lang="en-US" sz="1200" dirty="0"/>
              <a:t>1950: Turing's “Computing Machinery and Intelligence”</a:t>
            </a:r>
          </a:p>
          <a:p>
            <a:pPr lvl="1" eaLnBrk="1" hangingPunct="1">
              <a:lnSpc>
                <a:spcPct val="80000"/>
              </a:lnSpc>
            </a:pPr>
            <a:endParaRPr lang="en-US" sz="600" dirty="0"/>
          </a:p>
          <a:p>
            <a:pPr eaLnBrk="1" hangingPunct="1">
              <a:lnSpc>
                <a:spcPct val="80000"/>
              </a:lnSpc>
            </a:pPr>
            <a:r>
              <a:rPr lang="en-US" sz="1400" dirty="0"/>
              <a:t>1950—70: Excitement: Look, Ma, no hands!</a:t>
            </a:r>
          </a:p>
          <a:p>
            <a:pPr lvl="1" eaLnBrk="1" hangingPunct="1">
              <a:lnSpc>
                <a:spcPct val="80000"/>
              </a:lnSpc>
            </a:pPr>
            <a:r>
              <a:rPr lang="en-US" sz="1200" dirty="0"/>
              <a:t>1950s: Early AI programs, including Samuel's checkers program, Newell &amp; Simon's Logic Theorist, Gelernter's Geometry Engine</a:t>
            </a:r>
          </a:p>
          <a:p>
            <a:pPr lvl="1" eaLnBrk="1" hangingPunct="1">
              <a:lnSpc>
                <a:spcPct val="80000"/>
              </a:lnSpc>
            </a:pPr>
            <a:r>
              <a:rPr lang="en-US" sz="1200" dirty="0"/>
              <a:t>1956: Dartmouth meeting: “Artificial Intelligence” adopted</a:t>
            </a:r>
          </a:p>
          <a:p>
            <a:pPr lvl="1" eaLnBrk="1" hangingPunct="1">
              <a:lnSpc>
                <a:spcPct val="80000"/>
              </a:lnSpc>
            </a:pPr>
            <a:r>
              <a:rPr lang="en-US" sz="1200" dirty="0"/>
              <a:t>1965: Robinson's complete algorithm for logical reasoning</a:t>
            </a:r>
          </a:p>
          <a:p>
            <a:pPr lvl="1" eaLnBrk="1" hangingPunct="1">
              <a:lnSpc>
                <a:spcPct val="80000"/>
              </a:lnSpc>
            </a:pPr>
            <a:endParaRPr lang="en-US" sz="600" dirty="0"/>
          </a:p>
          <a:p>
            <a:pPr eaLnBrk="1" hangingPunct="1">
              <a:lnSpc>
                <a:spcPct val="80000"/>
              </a:lnSpc>
            </a:pPr>
            <a:r>
              <a:rPr lang="en-US" sz="1400" dirty="0"/>
              <a:t>1970—90: Knowledge-based approaches</a:t>
            </a:r>
          </a:p>
          <a:p>
            <a:pPr lvl="1" eaLnBrk="1" hangingPunct="1">
              <a:lnSpc>
                <a:spcPct val="80000"/>
              </a:lnSpc>
            </a:pPr>
            <a:r>
              <a:rPr lang="en-US" sz="1200" dirty="0"/>
              <a:t>1969—79: Early development of knowledge-based systems</a:t>
            </a:r>
          </a:p>
          <a:p>
            <a:pPr lvl="1" eaLnBrk="1" hangingPunct="1">
              <a:lnSpc>
                <a:spcPct val="80000"/>
              </a:lnSpc>
            </a:pPr>
            <a:r>
              <a:rPr lang="en-US" sz="1200" dirty="0"/>
              <a:t>1980—88: Expert systems industry booms</a:t>
            </a:r>
          </a:p>
          <a:p>
            <a:pPr lvl="1" eaLnBrk="1" hangingPunct="1">
              <a:lnSpc>
                <a:spcPct val="80000"/>
              </a:lnSpc>
            </a:pPr>
            <a:r>
              <a:rPr lang="en-US" sz="1200" dirty="0"/>
              <a:t>1988—93: Expert systems industry busts: “AI Winter”</a:t>
            </a:r>
          </a:p>
          <a:p>
            <a:pPr lvl="1" eaLnBrk="1" hangingPunct="1">
              <a:lnSpc>
                <a:spcPct val="80000"/>
              </a:lnSpc>
            </a:pPr>
            <a:endParaRPr lang="en-US" sz="600" dirty="0"/>
          </a:p>
          <a:p>
            <a:pPr eaLnBrk="1" hangingPunct="1">
              <a:lnSpc>
                <a:spcPct val="80000"/>
              </a:lnSpc>
            </a:pPr>
            <a:r>
              <a:rPr lang="en-US" sz="1400" dirty="0"/>
              <a:t>1990—: Statistical approaches</a:t>
            </a:r>
          </a:p>
          <a:p>
            <a:pPr lvl="1" eaLnBrk="1" hangingPunct="1">
              <a:lnSpc>
                <a:spcPct val="80000"/>
              </a:lnSpc>
            </a:pPr>
            <a:r>
              <a:rPr lang="en-US" sz="1200" dirty="0"/>
              <a:t>Resurgence of probability, focus on uncertainty</a:t>
            </a:r>
          </a:p>
          <a:p>
            <a:pPr lvl="1" eaLnBrk="1" hangingPunct="1">
              <a:lnSpc>
                <a:spcPct val="80000"/>
              </a:lnSpc>
            </a:pPr>
            <a:r>
              <a:rPr lang="en-US" sz="1200" dirty="0"/>
              <a:t>General increase in technical depth</a:t>
            </a:r>
          </a:p>
          <a:p>
            <a:pPr lvl="1" eaLnBrk="1" hangingPunct="1">
              <a:lnSpc>
                <a:spcPct val="80000"/>
              </a:lnSpc>
            </a:pPr>
            <a:r>
              <a:rPr lang="en-US" sz="1200" dirty="0"/>
              <a:t>Agents and learning systems… “AI Spring”?</a:t>
            </a:r>
          </a:p>
          <a:p>
            <a:pPr eaLnBrk="1" hangingPunct="1">
              <a:lnSpc>
                <a:spcPct val="80000"/>
              </a:lnSpc>
            </a:pPr>
            <a:endParaRPr lang="en-US" sz="1000" dirty="0"/>
          </a:p>
          <a:p>
            <a:pPr eaLnBrk="1" hangingPunct="1">
              <a:lnSpc>
                <a:spcPct val="80000"/>
              </a:lnSpc>
            </a:pPr>
            <a:r>
              <a:rPr lang="en-US" sz="1400" dirty="0"/>
              <a:t>2000—: Where are we now?     </a:t>
            </a:r>
          </a:p>
        </p:txBody>
      </p:sp>
      <p:pic>
        <p:nvPicPr>
          <p:cNvPr id="4"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98792" y="1047750"/>
            <a:ext cx="2630807" cy="3657598"/>
          </a:xfrm>
          <a:prstGeom prst="rect">
            <a:avLst/>
          </a:prstGeom>
          <a:noFill/>
        </p:spPr>
      </p:pic>
    </p:spTree>
    <p:extLst>
      <p:ext uri="{BB962C8B-B14F-4D97-AF65-F5344CB8AC3E}">
        <p14:creationId xmlns:p14="http://schemas.microsoft.com/office/powerpoint/2010/main" val="137776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93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934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93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934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6934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934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934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6934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9347">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69347">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69347">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9347">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69347">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69347">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69347">
                                            <p:txEl>
                                              <p:pRg st="17" end="1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69347">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solidFill>
                  <a:schemeClr val="tx1"/>
                </a:solidFill>
              </a:rPr>
              <a:t>Unintentionally Funny Stories</a:t>
            </a:r>
          </a:p>
        </p:txBody>
      </p:sp>
      <p:sp>
        <p:nvSpPr>
          <p:cNvPr id="571395" name="Rectangle 3"/>
          <p:cNvSpPr>
            <a:spLocks noGrp="1" noChangeArrowheads="1"/>
          </p:cNvSpPr>
          <p:nvPr>
            <p:ph type="body" idx="1"/>
          </p:nvPr>
        </p:nvSpPr>
        <p:spPr>
          <a:xfrm>
            <a:off x="152400" y="1082277"/>
            <a:ext cx="8610600" cy="3546873"/>
          </a:xfrm>
        </p:spPr>
        <p:txBody>
          <a:bodyPr/>
          <a:lstStyle/>
          <a:p>
            <a:pPr eaLnBrk="1" hangingPunct="1">
              <a:lnSpc>
                <a:spcPct val="80000"/>
              </a:lnSpc>
            </a:pPr>
            <a:r>
              <a:rPr lang="en-US" sz="2000" dirty="0"/>
              <a:t>One day Joe Bear was hungry.  He asked his friend</a:t>
            </a:r>
          </a:p>
          <a:p>
            <a:pPr eaLnBrk="1" hangingPunct="1">
              <a:lnSpc>
                <a:spcPct val="80000"/>
              </a:lnSpc>
              <a:spcBef>
                <a:spcPts val="0"/>
              </a:spcBef>
              <a:buNone/>
            </a:pPr>
            <a:r>
              <a:rPr lang="en-US" sz="2000" dirty="0"/>
              <a:t>	Irving Bird where some honey was.  Irving told him</a:t>
            </a:r>
          </a:p>
          <a:p>
            <a:pPr eaLnBrk="1" hangingPunct="1">
              <a:lnSpc>
                <a:spcPct val="80000"/>
              </a:lnSpc>
              <a:spcBef>
                <a:spcPts val="0"/>
              </a:spcBef>
              <a:buNone/>
            </a:pPr>
            <a:r>
              <a:rPr lang="en-US" sz="2000" dirty="0"/>
              <a:t>	there was a beehive in the oak tree.  Joe walked to</a:t>
            </a:r>
          </a:p>
          <a:p>
            <a:pPr eaLnBrk="1" hangingPunct="1">
              <a:lnSpc>
                <a:spcPct val="80000"/>
              </a:lnSpc>
              <a:spcBef>
                <a:spcPts val="0"/>
              </a:spcBef>
              <a:buNone/>
            </a:pPr>
            <a:r>
              <a:rPr lang="en-US" sz="2000" dirty="0"/>
              <a:t>	the oak tree.  He ate the beehive.  The End.</a:t>
            </a:r>
          </a:p>
          <a:p>
            <a:pPr eaLnBrk="1" hangingPunct="1">
              <a:lnSpc>
                <a:spcPct val="80000"/>
              </a:lnSpc>
            </a:pPr>
            <a:endParaRPr lang="en-US" sz="1400" dirty="0"/>
          </a:p>
          <a:p>
            <a:pPr eaLnBrk="1" hangingPunct="1">
              <a:lnSpc>
                <a:spcPct val="80000"/>
              </a:lnSpc>
            </a:pPr>
            <a:r>
              <a:rPr lang="en-US" sz="2000" dirty="0"/>
              <a:t>Henry Squirrel was thirsty.  He walked over to the</a:t>
            </a:r>
          </a:p>
          <a:p>
            <a:pPr eaLnBrk="1" hangingPunct="1">
              <a:lnSpc>
                <a:spcPct val="80000"/>
              </a:lnSpc>
              <a:spcBef>
                <a:spcPts val="0"/>
              </a:spcBef>
              <a:buNone/>
            </a:pPr>
            <a:r>
              <a:rPr lang="en-US" sz="2000" dirty="0"/>
              <a:t>	river bank where his good friend Bill Bird was sitting.</a:t>
            </a:r>
          </a:p>
          <a:p>
            <a:pPr eaLnBrk="1" hangingPunct="1">
              <a:lnSpc>
                <a:spcPct val="80000"/>
              </a:lnSpc>
              <a:spcBef>
                <a:spcPts val="0"/>
              </a:spcBef>
              <a:buNone/>
            </a:pPr>
            <a:r>
              <a:rPr lang="en-US" sz="2000" dirty="0"/>
              <a:t>	Henry	slipped and fell in the river.  Gravity drowned.</a:t>
            </a:r>
          </a:p>
          <a:p>
            <a:pPr eaLnBrk="1" hangingPunct="1">
              <a:lnSpc>
                <a:spcPct val="80000"/>
              </a:lnSpc>
              <a:spcBef>
                <a:spcPts val="0"/>
              </a:spcBef>
              <a:buNone/>
            </a:pPr>
            <a:r>
              <a:rPr lang="en-US" sz="2000" dirty="0"/>
              <a:t>	The End.</a:t>
            </a:r>
          </a:p>
          <a:p>
            <a:pPr eaLnBrk="1" hangingPunct="1">
              <a:lnSpc>
                <a:spcPct val="80000"/>
              </a:lnSpc>
            </a:pPr>
            <a:endParaRPr lang="en-US" sz="1400" dirty="0"/>
          </a:p>
          <a:p>
            <a:pPr eaLnBrk="1" hangingPunct="1">
              <a:lnSpc>
                <a:spcPct val="80000"/>
              </a:lnSpc>
            </a:pPr>
            <a:r>
              <a:rPr lang="en-US" sz="2000" dirty="0"/>
              <a:t>Once upon a time there was a dishonest fox and a vain crow.  One day the crow was sitting in his tree, holding a piece of cheese in his mouth.  He noticed that he was holding the piece of cheese.  He became hungry, and swallowed the cheese.  The fox walked over to the crow.  The End.</a:t>
            </a:r>
          </a:p>
        </p:txBody>
      </p:sp>
      <p:sp>
        <p:nvSpPr>
          <p:cNvPr id="16388" name="Text Box 4"/>
          <p:cNvSpPr txBox="1">
            <a:spLocks noChangeArrowheads="1"/>
          </p:cNvSpPr>
          <p:nvPr/>
        </p:nvSpPr>
        <p:spPr bwMode="auto">
          <a:xfrm>
            <a:off x="4572000" y="4781550"/>
            <a:ext cx="4552950" cy="315469"/>
          </a:xfrm>
          <a:prstGeom prst="rect">
            <a:avLst/>
          </a:prstGeom>
          <a:noFill/>
          <a:ln w="9525">
            <a:noFill/>
            <a:miter lim="800000"/>
            <a:headEnd/>
            <a:tailEnd/>
          </a:ln>
        </p:spPr>
        <p:txBody>
          <a:bodyPr wrap="square" lIns="68579" tIns="34289" rIns="68579" bIns="34289">
            <a:spAutoFit/>
          </a:bodyPr>
          <a:lstStyle/>
          <a:p>
            <a:pPr algn="r">
              <a:spcBef>
                <a:spcPct val="50000"/>
              </a:spcBef>
            </a:pPr>
            <a:r>
              <a:rPr lang="en-US" sz="1600" dirty="0">
                <a:latin typeface="Calibri"/>
                <a:cs typeface="Calibri"/>
              </a:rPr>
              <a:t>[Shank, Tale-Spin System, 1984]</a:t>
            </a:r>
          </a:p>
        </p:txBody>
      </p:sp>
      <p:pic>
        <p:nvPicPr>
          <p:cNvPr id="28673" name="Picture 1"/>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928527" y="1063612"/>
            <a:ext cx="2986872" cy="2178075"/>
          </a:xfrm>
          <a:prstGeom prst="rect">
            <a:avLst/>
          </a:prstGeom>
          <a:noFill/>
          <a:ln w="9525">
            <a:noFill/>
            <a:miter lim="800000"/>
            <a:headEnd/>
            <a:tailEnd/>
          </a:ln>
          <a:effectLst/>
        </p:spPr>
      </p:pic>
    </p:spTree>
    <p:extLst>
      <p:ext uri="{BB962C8B-B14F-4D97-AF65-F5344CB8AC3E}">
        <p14:creationId xmlns:p14="http://schemas.microsoft.com/office/powerpoint/2010/main" val="2701215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39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139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139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139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67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7139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139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139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139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7139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solidFill>
                  <a:schemeClr val="tx1"/>
                </a:solidFill>
              </a:rPr>
              <a:t>Natural Language</a:t>
            </a:r>
          </a:p>
        </p:txBody>
      </p:sp>
      <p:sp>
        <p:nvSpPr>
          <p:cNvPr id="542723" name="Rectangle 3"/>
          <p:cNvSpPr>
            <a:spLocks noGrp="1" noChangeArrowheads="1"/>
          </p:cNvSpPr>
          <p:nvPr>
            <p:ph type="body" idx="1"/>
          </p:nvPr>
        </p:nvSpPr>
        <p:spPr>
          <a:xfrm>
            <a:off x="342900" y="1034104"/>
            <a:ext cx="6400800" cy="3714750"/>
          </a:xfrm>
        </p:spPr>
        <p:txBody>
          <a:bodyPr/>
          <a:lstStyle/>
          <a:p>
            <a:pPr eaLnBrk="1" hangingPunct="1">
              <a:lnSpc>
                <a:spcPct val="80000"/>
              </a:lnSpc>
            </a:pPr>
            <a:r>
              <a:rPr lang="en-US" sz="1800" dirty="0"/>
              <a:t>Speech technologies (e.g. </a:t>
            </a:r>
            <a:r>
              <a:rPr lang="en-US" sz="1800" dirty="0" err="1"/>
              <a:t>Siri</a:t>
            </a:r>
            <a:r>
              <a:rPr lang="en-US" sz="1800" dirty="0"/>
              <a:t>)</a:t>
            </a:r>
          </a:p>
          <a:p>
            <a:pPr lvl="1" eaLnBrk="1" hangingPunct="1">
              <a:lnSpc>
                <a:spcPct val="80000"/>
              </a:lnSpc>
            </a:pPr>
            <a:r>
              <a:rPr lang="en-US" sz="1500" dirty="0"/>
              <a:t>Automatic speech recognition (ASR)</a:t>
            </a:r>
          </a:p>
          <a:p>
            <a:pPr lvl="1" eaLnBrk="1" hangingPunct="1">
              <a:lnSpc>
                <a:spcPct val="80000"/>
              </a:lnSpc>
            </a:pPr>
            <a:r>
              <a:rPr lang="en-US" sz="1500" dirty="0"/>
              <a:t>Text-to-speech synthesis (TTS)</a:t>
            </a:r>
          </a:p>
          <a:p>
            <a:pPr lvl="1" eaLnBrk="1" hangingPunct="1">
              <a:lnSpc>
                <a:spcPct val="80000"/>
              </a:lnSpc>
            </a:pPr>
            <a:r>
              <a:rPr lang="en-US" sz="1500" dirty="0"/>
              <a:t>Dialog systems</a:t>
            </a:r>
          </a:p>
          <a:p>
            <a:pPr lvl="1" eaLnBrk="1" hangingPunct="1">
              <a:lnSpc>
                <a:spcPct val="80000"/>
              </a:lnSpc>
            </a:pPr>
            <a:endParaRPr lang="en-US" sz="1500" dirty="0"/>
          </a:p>
        </p:txBody>
      </p:sp>
      <p:pic>
        <p:nvPicPr>
          <p:cNvPr id="17412" name="Picture 2"/>
          <p:cNvPicPr>
            <a:picLocks noChangeAspect="1" noChangeArrowheads="1"/>
          </p:cNvPicPr>
          <p:nvPr/>
        </p:nvPicPr>
        <p:blipFill>
          <a:blip r:embed="rId3" cstate="print"/>
          <a:srcRect/>
          <a:stretch>
            <a:fillRect/>
          </a:stretch>
        </p:blipFill>
        <p:spPr bwMode="auto">
          <a:xfrm>
            <a:off x="4267200" y="1151203"/>
            <a:ext cx="4347332" cy="2971800"/>
          </a:xfrm>
          <a:prstGeom prst="rect">
            <a:avLst/>
          </a:prstGeom>
          <a:noFill/>
          <a:ln w="12700">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solidFill>
                  <a:schemeClr val="tx1"/>
                </a:solidFill>
              </a:rPr>
              <a:t>Natural Language</a:t>
            </a:r>
          </a:p>
        </p:txBody>
      </p:sp>
      <p:sp>
        <p:nvSpPr>
          <p:cNvPr id="542723" name="Rectangle 3"/>
          <p:cNvSpPr>
            <a:spLocks noGrp="1" noChangeArrowheads="1"/>
          </p:cNvSpPr>
          <p:nvPr>
            <p:ph type="body" idx="1"/>
          </p:nvPr>
        </p:nvSpPr>
        <p:spPr>
          <a:xfrm>
            <a:off x="342900" y="1034104"/>
            <a:ext cx="6400800" cy="3714750"/>
          </a:xfrm>
        </p:spPr>
        <p:txBody>
          <a:bodyPr/>
          <a:lstStyle/>
          <a:p>
            <a:pPr eaLnBrk="1" hangingPunct="1">
              <a:lnSpc>
                <a:spcPct val="80000"/>
              </a:lnSpc>
            </a:pPr>
            <a:r>
              <a:rPr lang="en-US" sz="1800" dirty="0"/>
              <a:t>Speech technologies (e.g. </a:t>
            </a:r>
            <a:r>
              <a:rPr lang="en-US" sz="1800" dirty="0" err="1"/>
              <a:t>Siri</a:t>
            </a:r>
            <a:r>
              <a:rPr lang="en-US" sz="1800" dirty="0"/>
              <a:t>)</a:t>
            </a:r>
          </a:p>
          <a:p>
            <a:pPr lvl="1" eaLnBrk="1" hangingPunct="1">
              <a:lnSpc>
                <a:spcPct val="80000"/>
              </a:lnSpc>
            </a:pPr>
            <a:r>
              <a:rPr lang="en-US" sz="1500" dirty="0"/>
              <a:t>Automatic speech recognition (ASR)</a:t>
            </a:r>
          </a:p>
          <a:p>
            <a:pPr lvl="1" eaLnBrk="1" hangingPunct="1">
              <a:lnSpc>
                <a:spcPct val="80000"/>
              </a:lnSpc>
            </a:pPr>
            <a:r>
              <a:rPr lang="en-US" sz="1500" dirty="0"/>
              <a:t>Text-to-speech synthesis (TTS)</a:t>
            </a:r>
          </a:p>
          <a:p>
            <a:pPr lvl="1" eaLnBrk="1" hangingPunct="1">
              <a:lnSpc>
                <a:spcPct val="80000"/>
              </a:lnSpc>
            </a:pPr>
            <a:r>
              <a:rPr lang="en-US" sz="1500" dirty="0"/>
              <a:t>Dialog systems</a:t>
            </a:r>
          </a:p>
          <a:p>
            <a:pPr lvl="1" eaLnBrk="1" hangingPunct="1">
              <a:lnSpc>
                <a:spcPct val="80000"/>
              </a:lnSpc>
            </a:pPr>
            <a:endParaRPr lang="en-US" sz="1500" dirty="0"/>
          </a:p>
          <a:p>
            <a:pPr eaLnBrk="1" hangingPunct="1">
              <a:lnSpc>
                <a:spcPct val="80000"/>
              </a:lnSpc>
            </a:pPr>
            <a:r>
              <a:rPr lang="en-US" sz="1800" dirty="0"/>
              <a:t>Language processing technologies</a:t>
            </a:r>
          </a:p>
          <a:p>
            <a:pPr lvl="1" eaLnBrk="1" hangingPunct="1">
              <a:lnSpc>
                <a:spcPct val="80000"/>
              </a:lnSpc>
            </a:pPr>
            <a:r>
              <a:rPr lang="en-US" sz="1500" dirty="0"/>
              <a:t>Question answering</a:t>
            </a:r>
          </a:p>
          <a:p>
            <a:pPr lvl="1" eaLnBrk="1" hangingPunct="1">
              <a:lnSpc>
                <a:spcPct val="80000"/>
              </a:lnSpc>
            </a:pPr>
            <a:r>
              <a:rPr lang="en-US" sz="1500" dirty="0"/>
              <a:t>Machine translation</a:t>
            </a:r>
          </a:p>
          <a:p>
            <a:pPr lvl="1" eaLnBrk="1" hangingPunct="1">
              <a:lnSpc>
                <a:spcPct val="80000"/>
              </a:lnSpc>
            </a:pPr>
            <a:endParaRPr lang="en-US" sz="1500" dirty="0"/>
          </a:p>
          <a:p>
            <a:pPr lvl="1" eaLnBrk="1" hangingPunct="1">
              <a:lnSpc>
                <a:spcPct val="80000"/>
              </a:lnSpc>
            </a:pPr>
            <a:endParaRPr lang="en-US" sz="1500" dirty="0"/>
          </a:p>
          <a:p>
            <a:pPr lvl="1" eaLnBrk="1" hangingPunct="1">
              <a:lnSpc>
                <a:spcPct val="80000"/>
              </a:lnSpc>
            </a:pPr>
            <a:endParaRPr lang="en-US" sz="1500" dirty="0"/>
          </a:p>
          <a:p>
            <a:pPr lvl="1" eaLnBrk="1" hangingPunct="1">
              <a:lnSpc>
                <a:spcPct val="80000"/>
              </a:lnSpc>
            </a:pPr>
            <a:endParaRPr lang="en-US" sz="1500" dirty="0"/>
          </a:p>
          <a:p>
            <a:pPr lvl="1" eaLnBrk="1" hangingPunct="1">
              <a:lnSpc>
                <a:spcPct val="80000"/>
              </a:lnSpc>
              <a:buFont typeface="Wingdings" pitchFamily="2" charset="2"/>
              <a:buNone/>
            </a:pPr>
            <a:r>
              <a:rPr lang="en-US" sz="1500" dirty="0"/>
              <a:t>	</a:t>
            </a:r>
          </a:p>
          <a:p>
            <a:pPr lvl="1" eaLnBrk="1" hangingPunct="1">
              <a:lnSpc>
                <a:spcPct val="80000"/>
              </a:lnSpc>
            </a:pPr>
            <a:endParaRPr lang="en-US" sz="1500" dirty="0"/>
          </a:p>
          <a:p>
            <a:pPr lvl="1" eaLnBrk="1" hangingPunct="1">
              <a:lnSpc>
                <a:spcPct val="80000"/>
              </a:lnSpc>
            </a:pPr>
            <a:r>
              <a:rPr lang="en-US" sz="1500" dirty="0"/>
              <a:t>Web search</a:t>
            </a:r>
          </a:p>
          <a:p>
            <a:pPr lvl="1" eaLnBrk="1" hangingPunct="1">
              <a:lnSpc>
                <a:spcPct val="80000"/>
              </a:lnSpc>
            </a:pPr>
            <a:r>
              <a:rPr lang="en-US" sz="1500" dirty="0"/>
              <a:t>Text classification, spam filtering, etc…</a:t>
            </a:r>
          </a:p>
        </p:txBody>
      </p:sp>
      <p:pic>
        <p:nvPicPr>
          <p:cNvPr id="17412" name="Picture 2"/>
          <p:cNvPicPr>
            <a:picLocks noChangeAspect="1" noChangeArrowheads="1"/>
          </p:cNvPicPr>
          <p:nvPr/>
        </p:nvPicPr>
        <p:blipFill>
          <a:blip r:embed="rId3" cstate="print"/>
          <a:srcRect/>
          <a:stretch>
            <a:fillRect/>
          </a:stretch>
        </p:blipFill>
        <p:spPr bwMode="auto">
          <a:xfrm>
            <a:off x="4267200" y="1047750"/>
            <a:ext cx="1783521" cy="1219200"/>
          </a:xfrm>
          <a:prstGeom prst="rect">
            <a:avLst/>
          </a:prstGeom>
          <a:noFill/>
          <a:ln w="12700">
            <a:noFill/>
            <a:miter lim="800000"/>
            <a:headEnd/>
            <a:tailEnd/>
          </a:ln>
        </p:spPr>
      </p:pic>
      <p:pic>
        <p:nvPicPr>
          <p:cNvPr id="11" name="Picture 3"/>
          <p:cNvPicPr>
            <a:picLocks noChangeAspect="1" noChangeArrowheads="1"/>
          </p:cNvPicPr>
          <p:nvPr/>
        </p:nvPicPr>
        <p:blipFill>
          <a:blip r:embed="rId4" cstate="print"/>
          <a:srcRect l="7121" t="21938" r="10979" b="50627"/>
          <a:stretch>
            <a:fillRect/>
          </a:stretch>
        </p:blipFill>
        <p:spPr bwMode="auto">
          <a:xfrm>
            <a:off x="914400" y="3008710"/>
            <a:ext cx="2525316" cy="1235869"/>
          </a:xfrm>
          <a:prstGeom prst="rect">
            <a:avLst/>
          </a:prstGeom>
          <a:noFill/>
          <a:ln w="12700">
            <a:solidFill>
              <a:schemeClr val="tx1"/>
            </a:solidFill>
            <a:miter lim="800000"/>
            <a:headEnd/>
            <a:tailEnd/>
          </a:ln>
        </p:spPr>
      </p:pic>
      <p:pic>
        <p:nvPicPr>
          <p:cNvPr id="13" name="Picture 5"/>
          <p:cNvPicPr>
            <a:picLocks noChangeAspect="1" noChangeArrowheads="1"/>
          </p:cNvPicPr>
          <p:nvPr/>
        </p:nvPicPr>
        <p:blipFill>
          <a:blip r:embed="rId5" cstate="print"/>
          <a:srcRect l="4761" t="14677" r="7295" b="52715"/>
          <a:stretch>
            <a:fillRect/>
          </a:stretch>
        </p:blipFill>
        <p:spPr bwMode="auto">
          <a:xfrm>
            <a:off x="3714750" y="3008710"/>
            <a:ext cx="2686050" cy="1239440"/>
          </a:xfrm>
          <a:prstGeom prst="rect">
            <a:avLst/>
          </a:prstGeom>
          <a:noFill/>
          <a:ln w="12700">
            <a:solidFill>
              <a:schemeClr val="tx1"/>
            </a:solidFill>
            <a:miter lim="800000"/>
            <a:headEnd/>
            <a:tailEnd/>
          </a:ln>
        </p:spPr>
      </p:pic>
      <p:grpSp>
        <p:nvGrpSpPr>
          <p:cNvPr id="3" name="Group 2">
            <a:extLst>
              <a:ext uri="{FF2B5EF4-FFF2-40B4-BE49-F238E27FC236}">
                <a16:creationId xmlns:a16="http://schemas.microsoft.com/office/drawing/2014/main" id="{4549D7C3-0E68-530A-856C-0F1F19AF1549}"/>
              </a:ext>
            </a:extLst>
          </p:cNvPr>
          <p:cNvGrpSpPr/>
          <p:nvPr/>
        </p:nvGrpSpPr>
        <p:grpSpPr>
          <a:xfrm>
            <a:off x="6629400" y="1047750"/>
            <a:ext cx="2286000" cy="2932093"/>
            <a:chOff x="6629400" y="1047750"/>
            <a:chExt cx="2286000" cy="2932093"/>
          </a:xfrm>
        </p:grpSpPr>
        <p:pic>
          <p:nvPicPr>
            <p:cNvPr id="28674" name="Picture 2" descr="IBM Watson, stomping the opposition at Jeopardy">
              <a:hlinkClick r:id="rId6"/>
            </p:cNvPr>
            <p:cNvPicPr>
              <a:picLocks noChangeAspect="1" noChangeArrowheads="1"/>
            </p:cNvPicPr>
            <p:nvPr/>
          </p:nvPicPr>
          <p:blipFill>
            <a:blip r:embed="rId7" cstate="print"/>
            <a:srcRect l="18667" r="17333"/>
            <a:stretch>
              <a:fillRect/>
            </a:stretch>
          </p:blipFill>
          <p:spPr bwMode="auto">
            <a:xfrm>
              <a:off x="6629400" y="1047750"/>
              <a:ext cx="2286000" cy="2655094"/>
            </a:xfrm>
            <a:prstGeom prst="rect">
              <a:avLst/>
            </a:prstGeom>
            <a:noFill/>
          </p:spPr>
        </p:pic>
        <p:sp>
          <p:nvSpPr>
            <p:cNvPr id="2" name="TextBox 1">
              <a:extLst>
                <a:ext uri="{FF2B5EF4-FFF2-40B4-BE49-F238E27FC236}">
                  <a16:creationId xmlns:a16="http://schemas.microsoft.com/office/drawing/2014/main" id="{FB4AFFB6-D2BB-AF2F-756B-CC5DE2AD3490}"/>
                </a:ext>
              </a:extLst>
            </p:cNvPr>
            <p:cNvSpPr txBox="1"/>
            <p:nvPr/>
          </p:nvSpPr>
          <p:spPr>
            <a:xfrm>
              <a:off x="7124700" y="3702844"/>
              <a:ext cx="1295400" cy="276999"/>
            </a:xfrm>
            <a:prstGeom prst="rect">
              <a:avLst/>
            </a:prstGeom>
            <a:noFill/>
          </p:spPr>
          <p:txBody>
            <a:bodyPr wrap="square" rtlCol="0">
              <a:spAutoFit/>
            </a:bodyPr>
            <a:lstStyle/>
            <a:p>
              <a:pPr algn="ctr"/>
              <a:r>
                <a:rPr lang="en-PK" sz="1200" b="1" dirty="0">
                  <a:latin typeface="Calibri"/>
                  <a:cs typeface="Calibri"/>
                </a:rPr>
                <a:t>Watson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2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272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4272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499"/>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42723">
                                            <p:txEl>
                                              <p:pRg st="14" end="1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4272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
          <p:cNvPicPr>
            <a:picLocks noChangeAspect="1" noChangeArrowheads="1"/>
          </p:cNvPicPr>
          <p:nvPr/>
        </p:nvPicPr>
        <p:blipFill>
          <a:blip r:embed="rId3" cstate="print"/>
          <a:srcRect/>
          <a:stretch>
            <a:fillRect/>
          </a:stretch>
        </p:blipFill>
        <p:spPr bwMode="auto">
          <a:xfrm>
            <a:off x="495300" y="2234803"/>
            <a:ext cx="5524500" cy="2394347"/>
          </a:xfrm>
          <a:prstGeom prst="rect">
            <a:avLst/>
          </a:prstGeom>
          <a:noFill/>
          <a:ln w="12700">
            <a:noFill/>
            <a:miter lim="800000"/>
            <a:headEnd/>
            <a:tailEnd/>
          </a:ln>
        </p:spPr>
      </p:pic>
      <p:sp>
        <p:nvSpPr>
          <p:cNvPr id="18436" name="Rectangle 5"/>
          <p:cNvSpPr>
            <a:spLocks noGrp="1" noChangeArrowheads="1"/>
          </p:cNvSpPr>
          <p:nvPr>
            <p:ph type="title"/>
          </p:nvPr>
        </p:nvSpPr>
        <p:spPr/>
        <p:txBody>
          <a:bodyPr rIns="99058"/>
          <a:lstStyle/>
          <a:p>
            <a:r>
              <a:rPr lang="en-US" dirty="0"/>
              <a:t>Vision (Perception)</a:t>
            </a:r>
          </a:p>
        </p:txBody>
      </p:sp>
      <p:sp>
        <p:nvSpPr>
          <p:cNvPr id="18437" name="Rectangle 6"/>
          <p:cNvSpPr>
            <a:spLocks/>
          </p:cNvSpPr>
          <p:nvPr/>
        </p:nvSpPr>
        <p:spPr bwMode="auto">
          <a:xfrm>
            <a:off x="647700" y="4781550"/>
            <a:ext cx="3467100" cy="228600"/>
          </a:xfrm>
          <a:prstGeom prst="rect">
            <a:avLst/>
          </a:prstGeom>
          <a:noFill/>
          <a:ln w="12700">
            <a:noFill/>
            <a:miter lim="800000"/>
            <a:headEnd/>
            <a:tailEnd/>
          </a:ln>
        </p:spPr>
        <p:txBody>
          <a:bodyPr lIns="0" tIns="0" rIns="30479" bIns="0"/>
          <a:lstStyle/>
          <a:p>
            <a:pPr marL="29765">
              <a:spcBef>
                <a:spcPts val="600"/>
              </a:spcBef>
            </a:pPr>
            <a:r>
              <a:rPr lang="en-US" sz="1100" dirty="0">
                <a:latin typeface="Calibri"/>
                <a:cs typeface="Calibri"/>
              </a:rPr>
              <a:t>Images from Erik </a:t>
            </a:r>
            <a:r>
              <a:rPr lang="en-US" sz="1100" dirty="0" err="1">
                <a:latin typeface="Calibri"/>
                <a:cs typeface="Calibri"/>
              </a:rPr>
              <a:t>Sudderth</a:t>
            </a:r>
            <a:r>
              <a:rPr lang="en-US" sz="1100" dirty="0">
                <a:latin typeface="Calibri"/>
                <a:cs typeface="Calibri"/>
              </a:rPr>
              <a:t> (left), </a:t>
            </a:r>
            <a:r>
              <a:rPr lang="en-US" sz="1100" dirty="0" err="1">
                <a:latin typeface="Calibri"/>
                <a:cs typeface="Calibri"/>
              </a:rPr>
              <a:t>wikipedia</a:t>
            </a:r>
            <a:r>
              <a:rPr lang="en-US" sz="1100" dirty="0">
                <a:latin typeface="Calibri"/>
                <a:cs typeface="Calibri"/>
              </a:rPr>
              <a:t> (right)</a:t>
            </a:r>
          </a:p>
        </p:txBody>
      </p:sp>
      <p:sp>
        <p:nvSpPr>
          <p:cNvPr id="18438" name="Rectangle 7"/>
          <p:cNvSpPr>
            <a:spLocks/>
          </p:cNvSpPr>
          <p:nvPr/>
        </p:nvSpPr>
        <p:spPr bwMode="auto">
          <a:xfrm>
            <a:off x="457200" y="1047750"/>
            <a:ext cx="6172200" cy="990600"/>
          </a:xfrm>
          <a:prstGeom prst="rect">
            <a:avLst/>
          </a:prstGeom>
          <a:noFill/>
          <a:ln w="12700">
            <a:noFill/>
            <a:miter lim="800000"/>
            <a:headEnd/>
            <a:tailEnd/>
          </a:ln>
        </p:spPr>
        <p:txBody>
          <a:bodyPr lIns="0" tIns="0" rIns="30479" bIns="0"/>
          <a:lstStyle/>
          <a:p>
            <a:pPr marL="244073" indent="-214308">
              <a:spcBef>
                <a:spcPts val="479"/>
              </a:spcBef>
              <a:buSzPct val="100000"/>
              <a:buFont typeface="Wingdings" pitchFamily="2" charset="2"/>
              <a:buChar char="§"/>
            </a:pPr>
            <a:r>
              <a:rPr lang="en-US" dirty="0">
                <a:solidFill>
                  <a:schemeClr val="accent6"/>
                </a:solidFill>
                <a:latin typeface="Calibri"/>
                <a:cs typeface="Calibri"/>
              </a:rPr>
              <a:t>Object and face recognition</a:t>
            </a:r>
          </a:p>
          <a:p>
            <a:pPr marL="244073" indent="-214308">
              <a:spcBef>
                <a:spcPts val="479"/>
              </a:spcBef>
              <a:buSzPct val="100000"/>
              <a:buFont typeface="Wingdings" pitchFamily="2" charset="2"/>
              <a:buChar char="§"/>
            </a:pPr>
            <a:r>
              <a:rPr lang="en-US" dirty="0">
                <a:solidFill>
                  <a:schemeClr val="accent6"/>
                </a:solidFill>
                <a:latin typeface="Calibri"/>
                <a:cs typeface="Calibri"/>
              </a:rPr>
              <a:t>Scene segmentation</a:t>
            </a:r>
          </a:p>
          <a:p>
            <a:pPr marL="244073" indent="-214308">
              <a:spcBef>
                <a:spcPts val="479"/>
              </a:spcBef>
              <a:buSzPct val="100000"/>
              <a:buFont typeface="Wingdings" pitchFamily="2" charset="2"/>
              <a:buChar char="§"/>
            </a:pPr>
            <a:r>
              <a:rPr lang="en-US" dirty="0">
                <a:solidFill>
                  <a:schemeClr val="accent6"/>
                </a:solidFill>
                <a:latin typeface="Calibri"/>
                <a:cs typeface="Calibri"/>
              </a:rPr>
              <a:t>Image classification</a:t>
            </a:r>
          </a:p>
        </p:txBody>
      </p:sp>
      <p:pic>
        <p:nvPicPr>
          <p:cNvPr id="59394" name="Picture 2" descr="File:Kinect2-ir-image.png">
            <a:hlinkClick r:id="rId4"/>
          </p:cNvPr>
          <p:cNvPicPr>
            <a:picLocks noChangeAspect="1" noChangeArrowheads="1"/>
          </p:cNvPicPr>
          <p:nvPr/>
        </p:nvPicPr>
        <p:blipFill>
          <a:blip r:embed="rId5" cstate="print"/>
          <a:srcRect/>
          <a:stretch>
            <a:fillRect/>
          </a:stretch>
        </p:blipFill>
        <p:spPr bwMode="auto">
          <a:xfrm>
            <a:off x="6324600" y="895350"/>
            <a:ext cx="1833880" cy="1447800"/>
          </a:xfrm>
          <a:prstGeom prst="rect">
            <a:avLst/>
          </a:prstGeom>
          <a:noFill/>
        </p:spPr>
      </p:pic>
      <p:pic>
        <p:nvPicPr>
          <p:cNvPr id="59396" name="Picture 4" descr="File:Kinect2-deepmap.png">
            <a:hlinkClick r:id="rId6"/>
          </p:cNvPr>
          <p:cNvPicPr>
            <a:picLocks noChangeAspect="1" noChangeArrowheads="1"/>
          </p:cNvPicPr>
          <p:nvPr/>
        </p:nvPicPr>
        <p:blipFill>
          <a:blip r:embed="rId7" cstate="print"/>
          <a:srcRect/>
          <a:stretch>
            <a:fillRect/>
          </a:stretch>
        </p:blipFill>
        <p:spPr bwMode="auto">
          <a:xfrm>
            <a:off x="6324600" y="2419350"/>
            <a:ext cx="1828800" cy="1472859"/>
          </a:xfrm>
          <a:prstGeom prst="rect">
            <a:avLst/>
          </a:prstGeom>
          <a:noFill/>
        </p:spPr>
      </p:pic>
      <p:pic>
        <p:nvPicPr>
          <p:cNvPr id="59398" name="Picture 6" descr="File:Xbox-360-Kinect-Standalone.png">
            <a:hlinkClick r:id="rId8"/>
          </p:cNvPr>
          <p:cNvPicPr>
            <a:picLocks noChangeAspect="1" noChangeArrowheads="1"/>
          </p:cNvPicPr>
          <p:nvPr/>
        </p:nvPicPr>
        <p:blipFill>
          <a:blip r:embed="rId9" cstate="print"/>
          <a:srcRect/>
          <a:stretch>
            <a:fillRect/>
          </a:stretch>
        </p:blipFill>
        <p:spPr bwMode="auto">
          <a:xfrm>
            <a:off x="3886200" y="1123950"/>
            <a:ext cx="2286000" cy="789657"/>
          </a:xfrm>
          <a:prstGeom prst="rect">
            <a:avLst/>
          </a:prstGeom>
          <a:noFill/>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0" y="-19050"/>
            <a:ext cx="6248400" cy="857250"/>
          </a:xfrm>
        </p:spPr>
        <p:txBody>
          <a:bodyPr/>
          <a:lstStyle/>
          <a:p>
            <a:pPr eaLnBrk="1" hangingPunct="1"/>
            <a:r>
              <a:rPr lang="en-US" dirty="0">
                <a:solidFill>
                  <a:schemeClr val="tx1"/>
                </a:solidFill>
              </a:rPr>
              <a:t>Robotics</a:t>
            </a:r>
          </a:p>
        </p:txBody>
      </p:sp>
      <p:sp>
        <p:nvSpPr>
          <p:cNvPr id="2052" name="Rectangle 3"/>
          <p:cNvSpPr>
            <a:spLocks noGrp="1" noChangeArrowheads="1"/>
          </p:cNvSpPr>
          <p:nvPr>
            <p:ph type="body" idx="1"/>
          </p:nvPr>
        </p:nvSpPr>
        <p:spPr>
          <a:xfrm>
            <a:off x="342900" y="1085850"/>
            <a:ext cx="3200400" cy="3543300"/>
          </a:xfrm>
        </p:spPr>
        <p:txBody>
          <a:bodyPr/>
          <a:lstStyle/>
          <a:p>
            <a:pPr eaLnBrk="1" hangingPunct="1">
              <a:lnSpc>
                <a:spcPct val="80000"/>
              </a:lnSpc>
            </a:pPr>
            <a:r>
              <a:rPr lang="en-US" sz="1500" dirty="0">
                <a:solidFill>
                  <a:schemeClr val="tx1"/>
                </a:solidFill>
              </a:rPr>
              <a:t>Robotics</a:t>
            </a:r>
          </a:p>
          <a:p>
            <a:pPr lvl="1" eaLnBrk="1" hangingPunct="1">
              <a:lnSpc>
                <a:spcPct val="80000"/>
              </a:lnSpc>
            </a:pPr>
            <a:r>
              <a:rPr lang="en-US" sz="1400" dirty="0"/>
              <a:t>Part mech. eng.</a:t>
            </a:r>
          </a:p>
          <a:p>
            <a:pPr lvl="1" eaLnBrk="1" hangingPunct="1">
              <a:lnSpc>
                <a:spcPct val="80000"/>
              </a:lnSpc>
            </a:pPr>
            <a:r>
              <a:rPr lang="en-US" sz="1400" dirty="0"/>
              <a:t>Part AI</a:t>
            </a:r>
          </a:p>
          <a:p>
            <a:pPr lvl="1" eaLnBrk="1" hangingPunct="1">
              <a:lnSpc>
                <a:spcPct val="80000"/>
              </a:lnSpc>
            </a:pPr>
            <a:r>
              <a:rPr lang="en-US" sz="1400" dirty="0"/>
              <a:t>Reality much</a:t>
            </a:r>
          </a:p>
          <a:p>
            <a:pPr lvl="1" eaLnBrk="1" hangingPunct="1">
              <a:lnSpc>
                <a:spcPct val="80000"/>
              </a:lnSpc>
              <a:buFont typeface="Wingdings" pitchFamily="2" charset="2"/>
              <a:buNone/>
            </a:pPr>
            <a:r>
              <a:rPr lang="en-US" sz="1400" dirty="0"/>
              <a:t>	harder than</a:t>
            </a:r>
          </a:p>
          <a:p>
            <a:pPr lvl="1" eaLnBrk="1" hangingPunct="1">
              <a:lnSpc>
                <a:spcPct val="80000"/>
              </a:lnSpc>
              <a:buFont typeface="Wingdings" pitchFamily="2" charset="2"/>
              <a:buNone/>
            </a:pPr>
            <a:r>
              <a:rPr lang="en-US" sz="1400" dirty="0"/>
              <a:t>	simulations!</a:t>
            </a:r>
          </a:p>
          <a:p>
            <a:pPr lvl="1" eaLnBrk="1" hangingPunct="1">
              <a:lnSpc>
                <a:spcPct val="80000"/>
              </a:lnSpc>
            </a:pPr>
            <a:endParaRPr lang="en-US" sz="1400" dirty="0"/>
          </a:p>
          <a:p>
            <a:pPr eaLnBrk="1" hangingPunct="1">
              <a:lnSpc>
                <a:spcPct val="80000"/>
              </a:lnSpc>
            </a:pPr>
            <a:r>
              <a:rPr lang="en-US" sz="1500" dirty="0">
                <a:solidFill>
                  <a:schemeClr val="tx1"/>
                </a:solidFill>
              </a:rPr>
              <a:t>Technologies</a:t>
            </a:r>
          </a:p>
          <a:p>
            <a:pPr lvl="1" eaLnBrk="1" hangingPunct="1">
              <a:lnSpc>
                <a:spcPct val="80000"/>
              </a:lnSpc>
            </a:pPr>
            <a:r>
              <a:rPr lang="en-US" sz="1400" dirty="0"/>
              <a:t>Vehicles</a:t>
            </a:r>
          </a:p>
          <a:p>
            <a:pPr lvl="1" eaLnBrk="1" hangingPunct="1">
              <a:lnSpc>
                <a:spcPct val="80000"/>
              </a:lnSpc>
            </a:pPr>
            <a:r>
              <a:rPr lang="en-US" sz="1400" dirty="0"/>
              <a:t>Games!</a:t>
            </a:r>
          </a:p>
          <a:p>
            <a:pPr lvl="1" eaLnBrk="1" hangingPunct="1">
              <a:lnSpc>
                <a:spcPct val="80000"/>
              </a:lnSpc>
            </a:pPr>
            <a:r>
              <a:rPr lang="en-US" sz="1400" dirty="0"/>
              <a:t>Lots of automation…</a:t>
            </a:r>
          </a:p>
          <a:p>
            <a:pPr lvl="1" eaLnBrk="1" hangingPunct="1">
              <a:lnSpc>
                <a:spcPct val="80000"/>
              </a:lnSpc>
            </a:pPr>
            <a:endParaRPr lang="en-US" sz="1400" dirty="0"/>
          </a:p>
          <a:p>
            <a:pPr eaLnBrk="1" hangingPunct="1">
              <a:lnSpc>
                <a:spcPct val="80000"/>
              </a:lnSpc>
            </a:pPr>
            <a:r>
              <a:rPr lang="en-US" sz="1500" dirty="0">
                <a:solidFill>
                  <a:schemeClr val="tx1"/>
                </a:solidFill>
              </a:rPr>
              <a:t>In this class:</a:t>
            </a:r>
          </a:p>
          <a:p>
            <a:pPr lvl="1" eaLnBrk="1" hangingPunct="1">
              <a:lnSpc>
                <a:spcPct val="80000"/>
              </a:lnSpc>
            </a:pPr>
            <a:r>
              <a:rPr lang="en-US" sz="1400" dirty="0"/>
              <a:t>We ignore mechanical aspects</a:t>
            </a:r>
          </a:p>
          <a:p>
            <a:pPr lvl="1" eaLnBrk="1" hangingPunct="1">
              <a:lnSpc>
                <a:spcPct val="80000"/>
              </a:lnSpc>
            </a:pPr>
            <a:r>
              <a:rPr lang="en-US" sz="1400" dirty="0"/>
              <a:t>Methods for planning</a:t>
            </a:r>
          </a:p>
          <a:p>
            <a:pPr lvl="1" eaLnBrk="1" hangingPunct="1">
              <a:lnSpc>
                <a:spcPct val="80000"/>
              </a:lnSpc>
            </a:pPr>
            <a:r>
              <a:rPr lang="en-US" sz="1400" dirty="0"/>
              <a:t>Methods for control</a:t>
            </a:r>
          </a:p>
        </p:txBody>
      </p:sp>
      <p:sp>
        <p:nvSpPr>
          <p:cNvPr id="2054" name="Text Box 7"/>
          <p:cNvSpPr txBox="1">
            <a:spLocks noChangeArrowheads="1"/>
          </p:cNvSpPr>
          <p:nvPr/>
        </p:nvSpPr>
        <p:spPr bwMode="auto">
          <a:xfrm>
            <a:off x="3124200" y="4857751"/>
            <a:ext cx="3676650" cy="238525"/>
          </a:xfrm>
          <a:prstGeom prst="rect">
            <a:avLst/>
          </a:prstGeom>
          <a:noFill/>
          <a:ln w="9525">
            <a:noFill/>
            <a:miter lim="800000"/>
            <a:headEnd/>
            <a:tailEnd/>
          </a:ln>
        </p:spPr>
        <p:txBody>
          <a:bodyPr wrap="square" lIns="68579" tIns="34289" rIns="68579" bIns="34289">
            <a:spAutoFit/>
          </a:bodyPr>
          <a:lstStyle/>
          <a:p>
            <a:pPr>
              <a:spcBef>
                <a:spcPct val="50000"/>
              </a:spcBef>
            </a:pPr>
            <a:r>
              <a:rPr lang="en-US" sz="1100" dirty="0">
                <a:latin typeface="Calibri"/>
                <a:cs typeface="Calibri"/>
              </a:rPr>
              <a:t>Images from UC Berkeley, Boston Dynamics, </a:t>
            </a:r>
            <a:r>
              <a:rPr lang="en-US" sz="1100" dirty="0" err="1">
                <a:latin typeface="Calibri"/>
                <a:cs typeface="Calibri"/>
              </a:rPr>
              <a:t>RoboCup</a:t>
            </a:r>
            <a:r>
              <a:rPr lang="en-US" sz="1100" dirty="0">
                <a:latin typeface="Calibri"/>
                <a:cs typeface="Calibri"/>
              </a:rPr>
              <a:t>, Google</a:t>
            </a:r>
          </a:p>
        </p:txBody>
      </p:sp>
      <p:pic>
        <p:nvPicPr>
          <p:cNvPr id="2" name="Picture 3"/>
          <p:cNvPicPr>
            <a:picLocks noChangeAspect="1" noChangeArrowheads="1"/>
          </p:cNvPicPr>
          <p:nvPr/>
        </p:nvPicPr>
        <p:blipFill>
          <a:blip r:embed="rId3" cstate="print"/>
          <a:srcRect/>
          <a:stretch>
            <a:fillRect/>
          </a:stretch>
        </p:blipFill>
        <p:spPr bwMode="auto">
          <a:xfrm>
            <a:off x="3101788" y="971550"/>
            <a:ext cx="1851212" cy="2057400"/>
          </a:xfrm>
          <a:prstGeom prst="rect">
            <a:avLst/>
          </a:prstGeom>
          <a:noFill/>
          <a:ln w="9525">
            <a:noFill/>
            <a:miter lim="800000"/>
            <a:headEnd/>
            <a:tailEnd/>
          </a:ln>
        </p:spPr>
      </p:pic>
      <p:pic>
        <p:nvPicPr>
          <p:cNvPr id="3" name="Picture 4"/>
          <p:cNvPicPr>
            <a:picLocks noChangeAspect="1" noChangeArrowheads="1"/>
          </p:cNvPicPr>
          <p:nvPr/>
        </p:nvPicPr>
        <p:blipFill>
          <a:blip r:embed="rId4" cstate="print"/>
          <a:srcRect/>
          <a:stretch>
            <a:fillRect/>
          </a:stretch>
        </p:blipFill>
        <p:spPr bwMode="auto">
          <a:xfrm>
            <a:off x="5344944" y="971550"/>
            <a:ext cx="3189456" cy="1600200"/>
          </a:xfrm>
          <a:prstGeom prst="rect">
            <a:avLst/>
          </a:prstGeom>
          <a:noFill/>
          <a:ln w="9525">
            <a:noFill/>
            <a:miter lim="800000"/>
            <a:headEnd/>
            <a:tailEnd/>
          </a:ln>
        </p:spPr>
      </p:pic>
      <p:pic>
        <p:nvPicPr>
          <p:cNvPr id="4" name="Picture 6" descr="http://www.bostondynamics.com/img/PETMAN_Mar-2012_crop.jpg"/>
          <p:cNvPicPr>
            <a:picLocks noChangeAspect="1" noChangeArrowheads="1"/>
          </p:cNvPicPr>
          <p:nvPr/>
        </p:nvPicPr>
        <p:blipFill>
          <a:blip r:embed="rId5" cstate="print"/>
          <a:srcRect l="28571" r="25714"/>
          <a:stretch>
            <a:fillRect/>
          </a:stretch>
        </p:blipFill>
        <p:spPr bwMode="auto">
          <a:xfrm>
            <a:off x="7010400" y="2724150"/>
            <a:ext cx="1600200" cy="2261821"/>
          </a:xfrm>
          <a:prstGeom prst="rect">
            <a:avLst/>
          </a:prstGeom>
          <a:noFill/>
        </p:spPr>
      </p:pic>
      <p:pic>
        <p:nvPicPr>
          <p:cNvPr id="1026" name="Picture 2"/>
          <p:cNvPicPr>
            <a:picLocks noChangeAspect="1" noChangeArrowheads="1"/>
          </p:cNvPicPr>
          <p:nvPr/>
        </p:nvPicPr>
        <p:blipFill>
          <a:blip r:embed="rId6" cstate="print"/>
          <a:srcRect/>
          <a:stretch>
            <a:fillRect/>
          </a:stretch>
        </p:blipFill>
        <p:spPr bwMode="auto">
          <a:xfrm>
            <a:off x="3733800" y="3137964"/>
            <a:ext cx="2590800" cy="1626368"/>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t>Logic</a:t>
            </a:r>
          </a:p>
        </p:txBody>
      </p:sp>
      <p:sp>
        <p:nvSpPr>
          <p:cNvPr id="19459" name="Rectangle 3"/>
          <p:cNvSpPr>
            <a:spLocks noGrp="1" noChangeArrowheads="1"/>
          </p:cNvSpPr>
          <p:nvPr>
            <p:ph type="body" idx="1"/>
          </p:nvPr>
        </p:nvSpPr>
        <p:spPr>
          <a:xfrm>
            <a:off x="685800" y="1200151"/>
            <a:ext cx="4724400" cy="3394472"/>
          </a:xfrm>
        </p:spPr>
        <p:txBody>
          <a:bodyPr/>
          <a:lstStyle/>
          <a:p>
            <a:pPr eaLnBrk="1" hangingPunct="1"/>
            <a:r>
              <a:rPr lang="en-US" sz="2100" dirty="0"/>
              <a:t>Logical systems</a:t>
            </a:r>
          </a:p>
          <a:p>
            <a:pPr lvl="1" eaLnBrk="1" hangingPunct="1"/>
            <a:r>
              <a:rPr lang="en-US" sz="1800" dirty="0"/>
              <a:t>Theorem </a:t>
            </a:r>
            <a:r>
              <a:rPr lang="en-US" sz="1800" dirty="0" err="1"/>
              <a:t>provers</a:t>
            </a:r>
            <a:endParaRPr lang="en-US" sz="1800" dirty="0"/>
          </a:p>
          <a:p>
            <a:pPr lvl="1" eaLnBrk="1" hangingPunct="1"/>
            <a:r>
              <a:rPr lang="en-US" sz="1800" dirty="0"/>
              <a:t>NASA fault diagnosis</a:t>
            </a:r>
          </a:p>
          <a:p>
            <a:pPr lvl="1" eaLnBrk="1" hangingPunct="1"/>
            <a:r>
              <a:rPr lang="en-US" sz="1800" dirty="0"/>
              <a:t>Question answering</a:t>
            </a:r>
          </a:p>
          <a:p>
            <a:pPr lvl="1" eaLnBrk="1" hangingPunct="1"/>
            <a:endParaRPr lang="en-US" sz="1800" dirty="0"/>
          </a:p>
          <a:p>
            <a:pPr eaLnBrk="1" hangingPunct="1"/>
            <a:r>
              <a:rPr lang="en-US" sz="2100" dirty="0"/>
              <a:t>Methods:</a:t>
            </a:r>
          </a:p>
          <a:p>
            <a:pPr lvl="1" eaLnBrk="1" hangingPunct="1"/>
            <a:r>
              <a:rPr lang="en-US" sz="1800" dirty="0"/>
              <a:t>Deduction systems</a:t>
            </a:r>
          </a:p>
          <a:p>
            <a:pPr lvl="1" eaLnBrk="1" hangingPunct="1"/>
            <a:r>
              <a:rPr lang="en-US" sz="1800" dirty="0"/>
              <a:t>Constraint satisfaction</a:t>
            </a:r>
          </a:p>
          <a:p>
            <a:pPr lvl="1" eaLnBrk="1" hangingPunct="1"/>
            <a:r>
              <a:rPr lang="en-US" sz="1800" dirty="0" err="1"/>
              <a:t>Satisfiability</a:t>
            </a:r>
            <a:r>
              <a:rPr lang="en-US" sz="1800" dirty="0"/>
              <a:t> solvers (huge advances!)</a:t>
            </a:r>
          </a:p>
        </p:txBody>
      </p:sp>
      <p:pic>
        <p:nvPicPr>
          <p:cNvPr id="19460" name="Picture 4"/>
          <p:cNvPicPr>
            <a:picLocks noChangeAspect="1" noChangeArrowheads="1"/>
          </p:cNvPicPr>
          <p:nvPr/>
        </p:nvPicPr>
        <p:blipFill>
          <a:blip r:embed="rId3" cstate="print"/>
          <a:srcRect r="15189"/>
          <a:stretch>
            <a:fillRect/>
          </a:stretch>
        </p:blipFill>
        <p:spPr bwMode="auto">
          <a:xfrm>
            <a:off x="5410200" y="1352550"/>
            <a:ext cx="2928938" cy="3050381"/>
          </a:xfrm>
          <a:prstGeom prst="rect">
            <a:avLst/>
          </a:prstGeom>
          <a:noFill/>
          <a:ln w="9525">
            <a:noFill/>
            <a:miter lim="800000"/>
            <a:headEnd/>
            <a:tailEnd/>
          </a:ln>
        </p:spPr>
      </p:pic>
      <p:sp>
        <p:nvSpPr>
          <p:cNvPr id="19461" name="Text Box 5"/>
          <p:cNvSpPr txBox="1">
            <a:spLocks noChangeArrowheads="1"/>
          </p:cNvSpPr>
          <p:nvPr/>
        </p:nvSpPr>
        <p:spPr bwMode="auto">
          <a:xfrm>
            <a:off x="6362700" y="4857751"/>
            <a:ext cx="1714500" cy="242372"/>
          </a:xfrm>
          <a:prstGeom prst="rect">
            <a:avLst/>
          </a:prstGeom>
          <a:noFill/>
          <a:ln w="9525">
            <a:noFill/>
            <a:miter lim="800000"/>
            <a:headEnd/>
            <a:tailEnd/>
          </a:ln>
        </p:spPr>
        <p:txBody>
          <a:bodyPr lIns="68579" tIns="34289" rIns="68579" bIns="34289">
            <a:spAutoFit/>
          </a:bodyPr>
          <a:lstStyle/>
          <a:p>
            <a:pPr>
              <a:spcBef>
                <a:spcPct val="50000"/>
              </a:spcBef>
            </a:pPr>
            <a:r>
              <a:rPr lang="en-US" sz="1100" dirty="0">
                <a:latin typeface="Calibri"/>
                <a:cs typeface="Calibri"/>
              </a:rPr>
              <a:t>Image from Bart Selman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31699" y="1352550"/>
            <a:ext cx="2357600" cy="2819399"/>
          </a:xfrm>
          <a:prstGeom prst="rect">
            <a:avLst/>
          </a:prstGeom>
          <a:noFill/>
        </p:spPr>
      </p:pic>
      <p:sp>
        <p:nvSpPr>
          <p:cNvPr id="20482" name="Rectangle 2"/>
          <p:cNvSpPr>
            <a:spLocks noGrp="1" noChangeArrowheads="1"/>
          </p:cNvSpPr>
          <p:nvPr>
            <p:ph type="title"/>
          </p:nvPr>
        </p:nvSpPr>
        <p:spPr/>
        <p:txBody>
          <a:bodyPr/>
          <a:lstStyle/>
          <a:p>
            <a:pPr eaLnBrk="1" hangingPunct="1"/>
            <a:r>
              <a:rPr lang="en-US"/>
              <a:t>Game Playing</a:t>
            </a:r>
          </a:p>
        </p:txBody>
      </p:sp>
      <p:sp>
        <p:nvSpPr>
          <p:cNvPr id="551939" name="Rectangle 3"/>
          <p:cNvSpPr>
            <a:spLocks noGrp="1" noChangeArrowheads="1"/>
          </p:cNvSpPr>
          <p:nvPr>
            <p:ph type="body" idx="1"/>
          </p:nvPr>
        </p:nvSpPr>
        <p:spPr>
          <a:xfrm>
            <a:off x="304800" y="971550"/>
            <a:ext cx="8534400" cy="3546873"/>
          </a:xfrm>
        </p:spPr>
        <p:txBody>
          <a:bodyPr/>
          <a:lstStyle/>
          <a:p>
            <a:pPr eaLnBrk="1" hangingPunct="1">
              <a:lnSpc>
                <a:spcPct val="80000"/>
              </a:lnSpc>
            </a:pPr>
            <a:r>
              <a:rPr lang="en-US" sz="1500" dirty="0"/>
              <a:t>Classic Moment: May, '97: Deep Blue vs. Kasparov</a:t>
            </a:r>
          </a:p>
          <a:p>
            <a:pPr lvl="1" eaLnBrk="1" hangingPunct="1">
              <a:lnSpc>
                <a:spcPct val="80000"/>
              </a:lnSpc>
            </a:pPr>
            <a:r>
              <a:rPr lang="en-US" sz="1400" dirty="0"/>
              <a:t>First match won against world champion</a:t>
            </a:r>
          </a:p>
          <a:p>
            <a:pPr lvl="1" eaLnBrk="1" hangingPunct="1">
              <a:lnSpc>
                <a:spcPct val="80000"/>
              </a:lnSpc>
            </a:pPr>
            <a:r>
              <a:rPr lang="en-US" sz="1400" dirty="0"/>
              <a:t>“Intelligent creative” play</a:t>
            </a:r>
          </a:p>
          <a:p>
            <a:pPr lvl="1" eaLnBrk="1" hangingPunct="1">
              <a:lnSpc>
                <a:spcPct val="80000"/>
              </a:lnSpc>
            </a:pPr>
            <a:r>
              <a:rPr lang="en-US" sz="1400" dirty="0"/>
              <a:t>200 million board positions per second</a:t>
            </a:r>
          </a:p>
          <a:p>
            <a:pPr lvl="1" eaLnBrk="1" hangingPunct="1">
              <a:lnSpc>
                <a:spcPct val="80000"/>
              </a:lnSpc>
            </a:pPr>
            <a:r>
              <a:rPr lang="en-US" sz="1400" dirty="0"/>
              <a:t>Humans understood 99.9 of Deep Blue's moves</a:t>
            </a:r>
          </a:p>
          <a:p>
            <a:pPr lvl="1" eaLnBrk="1" hangingPunct="1">
              <a:lnSpc>
                <a:spcPct val="80000"/>
              </a:lnSpc>
            </a:pPr>
            <a:r>
              <a:rPr lang="en-US" sz="1400" dirty="0"/>
              <a:t>Can do about the same now with a PC cluster</a:t>
            </a:r>
          </a:p>
          <a:p>
            <a:pPr eaLnBrk="1" hangingPunct="1">
              <a:lnSpc>
                <a:spcPct val="80000"/>
              </a:lnSpc>
            </a:pPr>
            <a:endParaRPr lang="en-US" sz="800" dirty="0"/>
          </a:p>
          <a:p>
            <a:pPr eaLnBrk="1" hangingPunct="1">
              <a:lnSpc>
                <a:spcPct val="80000"/>
              </a:lnSpc>
            </a:pPr>
            <a:r>
              <a:rPr lang="en-US" sz="1500" dirty="0"/>
              <a:t>Open question:</a:t>
            </a:r>
          </a:p>
          <a:p>
            <a:pPr lvl="1" eaLnBrk="1" hangingPunct="1">
              <a:lnSpc>
                <a:spcPct val="80000"/>
              </a:lnSpc>
            </a:pPr>
            <a:r>
              <a:rPr lang="en-US" sz="1400" dirty="0"/>
              <a:t>How does human cognition deal with the</a:t>
            </a:r>
          </a:p>
          <a:p>
            <a:pPr lvl="1" eaLnBrk="1" hangingPunct="1">
              <a:lnSpc>
                <a:spcPct val="80000"/>
              </a:lnSpc>
              <a:buFont typeface="Wingdings" pitchFamily="2" charset="2"/>
              <a:buNone/>
            </a:pPr>
            <a:r>
              <a:rPr lang="en-US" sz="1400" dirty="0"/>
              <a:t>	search space explosion of chess?</a:t>
            </a:r>
          </a:p>
          <a:p>
            <a:pPr lvl="1" eaLnBrk="1" hangingPunct="1">
              <a:lnSpc>
                <a:spcPct val="80000"/>
              </a:lnSpc>
            </a:pPr>
            <a:r>
              <a:rPr lang="en-US" sz="1400" dirty="0"/>
              <a:t>Or: how can humans compete with computers at all??</a:t>
            </a:r>
          </a:p>
          <a:p>
            <a:pPr eaLnBrk="1" hangingPunct="1">
              <a:lnSpc>
                <a:spcPct val="80000"/>
              </a:lnSpc>
            </a:pPr>
            <a:endParaRPr lang="en-US" sz="800" dirty="0"/>
          </a:p>
          <a:p>
            <a:pPr eaLnBrk="1" hangingPunct="1">
              <a:lnSpc>
                <a:spcPct val="80000"/>
              </a:lnSpc>
            </a:pPr>
            <a:r>
              <a:rPr lang="en-US" sz="1500" dirty="0"/>
              <a:t>1996: Kasparov Beats Deep Blue</a:t>
            </a:r>
          </a:p>
          <a:p>
            <a:pPr eaLnBrk="1" hangingPunct="1">
              <a:lnSpc>
                <a:spcPct val="80000"/>
              </a:lnSpc>
              <a:buFont typeface="Wingdings" pitchFamily="2" charset="2"/>
              <a:buNone/>
            </a:pPr>
            <a:r>
              <a:rPr lang="en-US" sz="1400" dirty="0"/>
              <a:t>	</a:t>
            </a:r>
            <a:r>
              <a:rPr lang="en-US" sz="1400" dirty="0">
                <a:solidFill>
                  <a:schemeClr val="tx1"/>
                </a:solidFill>
              </a:rPr>
              <a:t>“I could feel --- I could smell --- a new kind of intelligence across the table.”</a:t>
            </a:r>
          </a:p>
          <a:p>
            <a:pPr eaLnBrk="1" hangingPunct="1">
              <a:lnSpc>
                <a:spcPct val="80000"/>
              </a:lnSpc>
            </a:pPr>
            <a:endParaRPr lang="en-US" sz="800" dirty="0"/>
          </a:p>
          <a:p>
            <a:pPr eaLnBrk="1" hangingPunct="1">
              <a:lnSpc>
                <a:spcPct val="80000"/>
              </a:lnSpc>
            </a:pPr>
            <a:r>
              <a:rPr lang="en-US" sz="1500" dirty="0"/>
              <a:t>1997: Deep Blue Beats Kasparov</a:t>
            </a:r>
          </a:p>
          <a:p>
            <a:pPr eaLnBrk="1" hangingPunct="1">
              <a:lnSpc>
                <a:spcPct val="80000"/>
              </a:lnSpc>
              <a:buFont typeface="Wingdings" pitchFamily="2" charset="2"/>
              <a:buNone/>
            </a:pPr>
            <a:r>
              <a:rPr lang="en-US" sz="1500" b="1" dirty="0"/>
              <a:t>	</a:t>
            </a:r>
            <a:r>
              <a:rPr lang="en-US" sz="1400" dirty="0">
                <a:solidFill>
                  <a:schemeClr val="tx1"/>
                </a:solidFill>
              </a:rPr>
              <a:t>“Deep Blue hasn't proven anything.”</a:t>
            </a:r>
          </a:p>
          <a:p>
            <a:pPr eaLnBrk="1" hangingPunct="1">
              <a:lnSpc>
                <a:spcPct val="80000"/>
              </a:lnSpc>
            </a:pPr>
            <a:endParaRPr lang="en-US" sz="400" dirty="0"/>
          </a:p>
          <a:p>
            <a:pPr eaLnBrk="1" hangingPunct="1">
              <a:lnSpc>
                <a:spcPct val="80000"/>
              </a:lnSpc>
            </a:pPr>
            <a:r>
              <a:rPr lang="en-US" sz="1500" dirty="0"/>
              <a:t>Huge game-playing advances, e.g. in Go!</a:t>
            </a:r>
          </a:p>
          <a:p>
            <a:pPr eaLnBrk="1" hangingPunct="1">
              <a:lnSpc>
                <a:spcPct val="80000"/>
              </a:lnSpc>
            </a:pPr>
            <a:endParaRPr lang="en-US" sz="1400" dirty="0">
              <a:solidFill>
                <a:schemeClr val="tx1"/>
              </a:solidFill>
            </a:endParaRPr>
          </a:p>
        </p:txBody>
      </p:sp>
      <p:sp>
        <p:nvSpPr>
          <p:cNvPr id="20484" name="Text Box 4"/>
          <p:cNvSpPr txBox="1">
            <a:spLocks noChangeArrowheads="1"/>
          </p:cNvSpPr>
          <p:nvPr/>
        </p:nvSpPr>
        <p:spPr bwMode="auto">
          <a:xfrm>
            <a:off x="3048000" y="4857750"/>
            <a:ext cx="3543300" cy="223138"/>
          </a:xfrm>
          <a:prstGeom prst="rect">
            <a:avLst/>
          </a:prstGeom>
          <a:noFill/>
          <a:ln w="9525">
            <a:noFill/>
            <a:miter lim="800000"/>
            <a:headEnd/>
            <a:tailEnd/>
          </a:ln>
        </p:spPr>
        <p:txBody>
          <a:bodyPr lIns="68579" tIns="34289" rIns="68579" bIns="34289">
            <a:spAutoFit/>
          </a:bodyPr>
          <a:lstStyle/>
          <a:p>
            <a:pPr>
              <a:spcBef>
                <a:spcPct val="50000"/>
              </a:spcBef>
            </a:pPr>
            <a:r>
              <a:rPr lang="en-US" sz="1000" dirty="0"/>
              <a:t>Text from Bart Selman, image from IBM’s Deep Blue pages</a:t>
            </a:r>
          </a:p>
        </p:txBody>
      </p:sp>
      <p:pic>
        <p:nvPicPr>
          <p:cNvPr id="20485" name="Picture 6" descr="Image_9"/>
          <p:cNvPicPr>
            <a:picLocks noChangeAspect="1" noChangeArrowheads="1"/>
          </p:cNvPicPr>
          <p:nvPr/>
        </p:nvPicPr>
        <p:blipFill>
          <a:blip r:embed="rId4" cstate="print"/>
          <a:srcRect l="7556" r="31995"/>
          <a:stretch>
            <a:fillRect/>
          </a:stretch>
        </p:blipFill>
        <p:spPr bwMode="auto">
          <a:xfrm>
            <a:off x="4752975" y="992981"/>
            <a:ext cx="1724025" cy="1883569"/>
          </a:xfrm>
          <a:prstGeom prst="rect">
            <a:avLst/>
          </a:prstGeom>
          <a:noFill/>
          <a:ln w="9525">
            <a:noFill/>
            <a:miter lim="800000"/>
            <a:headEnd/>
            <a:tailEnd/>
          </a:ln>
        </p:spPr>
      </p:pic>
    </p:spTree>
    <p:extLst>
      <p:ext uri="{BB962C8B-B14F-4D97-AF65-F5344CB8AC3E}">
        <p14:creationId xmlns:p14="http://schemas.microsoft.com/office/powerpoint/2010/main" val="3781484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1939">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1939">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1939">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1939">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51939">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1939">
                                            <p:txEl>
                                              <p:pRg st="13" end="1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0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51939">
                                            <p:txEl>
                                              <p:pRg st="15" end="1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51939">
                                            <p:txEl>
                                              <p:pRg st="16" end="1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51939">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531" y="1190626"/>
            <a:ext cx="2005868" cy="3133722"/>
          </a:xfrm>
          <a:prstGeom prst="rect">
            <a:avLst/>
          </a:prstGeom>
          <a:noFill/>
        </p:spPr>
      </p:pic>
      <p:pic>
        <p:nvPicPr>
          <p:cNvPr id="4301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881026" y="1352550"/>
            <a:ext cx="2986748" cy="2666998"/>
          </a:xfrm>
          <a:prstGeom prst="rect">
            <a:avLst/>
          </a:prstGeom>
          <a:noFill/>
        </p:spPr>
      </p:pic>
      <p:sp>
        <p:nvSpPr>
          <p:cNvPr id="21507" name="Rectangle 4"/>
          <p:cNvSpPr>
            <a:spLocks noGrp="1" noChangeArrowheads="1"/>
          </p:cNvSpPr>
          <p:nvPr>
            <p:ph type="title"/>
          </p:nvPr>
        </p:nvSpPr>
        <p:spPr/>
        <p:txBody>
          <a:bodyPr rIns="99058"/>
          <a:lstStyle/>
          <a:p>
            <a:r>
              <a:rPr lang="en-US" dirty="0"/>
              <a:t>Decision Making</a:t>
            </a:r>
          </a:p>
        </p:txBody>
      </p:sp>
      <p:sp>
        <p:nvSpPr>
          <p:cNvPr id="21508" name="Rectangle 5"/>
          <p:cNvSpPr>
            <a:spLocks noGrp="1" noChangeArrowheads="1"/>
          </p:cNvSpPr>
          <p:nvPr>
            <p:ph idx="1"/>
          </p:nvPr>
        </p:nvSpPr>
        <p:spPr>
          <a:xfrm>
            <a:off x="1524000" y="1047750"/>
            <a:ext cx="6324600" cy="3546873"/>
          </a:xfrm>
        </p:spPr>
        <p:txBody>
          <a:bodyPr rIns="99058"/>
          <a:lstStyle/>
          <a:p>
            <a:pPr marL="586964" lvl="1">
              <a:buClrTx/>
            </a:pPr>
            <a:r>
              <a:rPr lang="en-US" dirty="0">
                <a:solidFill>
                  <a:schemeClr val="accent6"/>
                </a:solidFill>
              </a:rPr>
              <a:t>Applied AI involves many kinds of automation</a:t>
            </a:r>
          </a:p>
          <a:p>
            <a:pPr marL="886993" lvl="2">
              <a:buClrTx/>
            </a:pPr>
            <a:r>
              <a:rPr lang="en-US" dirty="0"/>
              <a:t>Scheduling, e.g. airline routing, military</a:t>
            </a:r>
          </a:p>
          <a:p>
            <a:pPr marL="886993" lvl="2">
              <a:buClrTx/>
            </a:pPr>
            <a:r>
              <a:rPr lang="en-US" dirty="0"/>
              <a:t>Route planning, e.g. Google maps</a:t>
            </a:r>
          </a:p>
          <a:p>
            <a:pPr marL="886993" lvl="2">
              <a:buClrTx/>
            </a:pPr>
            <a:r>
              <a:rPr lang="en-US" dirty="0"/>
              <a:t>Medical diagnosis</a:t>
            </a:r>
          </a:p>
          <a:p>
            <a:pPr marL="886993" lvl="2">
              <a:buClrTx/>
            </a:pPr>
            <a:r>
              <a:rPr lang="en-US" dirty="0"/>
              <a:t>Web search engines</a:t>
            </a:r>
          </a:p>
          <a:p>
            <a:pPr marL="886993" lvl="2">
              <a:buClrTx/>
            </a:pPr>
            <a:r>
              <a:rPr lang="en-US" dirty="0"/>
              <a:t>Spam classifiers</a:t>
            </a:r>
          </a:p>
          <a:p>
            <a:pPr marL="886993" lvl="2">
              <a:buClrTx/>
            </a:pPr>
            <a:r>
              <a:rPr lang="en-US" dirty="0"/>
              <a:t>Automated help desks</a:t>
            </a:r>
          </a:p>
          <a:p>
            <a:pPr marL="886993" lvl="2">
              <a:buClrTx/>
            </a:pPr>
            <a:r>
              <a:rPr lang="en-US" dirty="0"/>
              <a:t>Fraud detection</a:t>
            </a:r>
          </a:p>
          <a:p>
            <a:pPr marL="886993" lvl="2">
              <a:buClrTx/>
            </a:pPr>
            <a:r>
              <a:rPr lang="en-US" dirty="0"/>
              <a:t>Product recommendations</a:t>
            </a:r>
          </a:p>
          <a:p>
            <a:pPr marL="886993" lvl="2">
              <a:buClrTx/>
            </a:pPr>
            <a:r>
              <a:rPr lang="en-US" dirty="0"/>
              <a:t>… Lots more!</a:t>
            </a:r>
          </a:p>
        </p:txBody>
      </p:sp>
    </p:spTree>
    <p:extLst>
      <p:ext uri="{BB962C8B-B14F-4D97-AF65-F5344CB8AC3E}">
        <p14:creationId xmlns:p14="http://schemas.microsoft.com/office/powerpoint/2010/main" val="948943016"/>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1" name="Rectangle 4"/>
          <p:cNvSpPr>
            <a:spLocks noGrp="1" noChangeArrowheads="1"/>
          </p:cNvSpPr>
          <p:nvPr>
            <p:ph type="title"/>
          </p:nvPr>
        </p:nvSpPr>
        <p:spPr/>
        <p:txBody>
          <a:bodyPr rIns="99058"/>
          <a:lstStyle/>
          <a:p>
            <a:r>
              <a:rPr lang="en-US"/>
              <a:t>Designing Rational Agents</a:t>
            </a:r>
          </a:p>
        </p:txBody>
      </p:sp>
      <p:sp>
        <p:nvSpPr>
          <p:cNvPr id="27653" name="Rectangle 5"/>
          <p:cNvSpPr>
            <a:spLocks noGrp="1" noChangeArrowheads="1"/>
          </p:cNvSpPr>
          <p:nvPr>
            <p:ph type="body" idx="1"/>
          </p:nvPr>
        </p:nvSpPr>
        <p:spPr>
          <a:xfrm>
            <a:off x="342900" y="1200150"/>
            <a:ext cx="4838700" cy="2895600"/>
          </a:xfrm>
        </p:spPr>
        <p:txBody>
          <a:bodyPr rIns="99058"/>
          <a:lstStyle/>
          <a:p>
            <a:pPr marL="342892" indent="-342892">
              <a:spcBef>
                <a:spcPct val="0"/>
              </a:spcBef>
              <a:buClrTx/>
            </a:pPr>
            <a:r>
              <a:rPr lang="en-US" sz="1600" dirty="0"/>
              <a:t>An </a:t>
            </a:r>
            <a:r>
              <a:rPr lang="en-US" sz="1600" b="1" dirty="0"/>
              <a:t>agent</a:t>
            </a:r>
            <a:r>
              <a:rPr lang="en-US" sz="1600" dirty="0"/>
              <a:t> is an entity that </a:t>
            </a:r>
            <a:r>
              <a:rPr lang="en-US" sz="1600" i="1" dirty="0"/>
              <a:t>perceives</a:t>
            </a:r>
            <a:r>
              <a:rPr lang="en-US" sz="1600" dirty="0"/>
              <a:t> and </a:t>
            </a:r>
            <a:r>
              <a:rPr lang="en-US" sz="1600" i="1" dirty="0"/>
              <a:t>acts</a:t>
            </a:r>
            <a:r>
              <a:rPr lang="en-US" sz="1600" dirty="0"/>
              <a:t>.</a:t>
            </a:r>
          </a:p>
          <a:p>
            <a:pPr marL="342892" indent="-342892">
              <a:spcBef>
                <a:spcPts val="1125"/>
              </a:spcBef>
              <a:buClrTx/>
            </a:pPr>
            <a:r>
              <a:rPr lang="en-US" sz="1600" dirty="0"/>
              <a:t>A </a:t>
            </a:r>
            <a:r>
              <a:rPr lang="en-US" sz="1600" b="1" dirty="0"/>
              <a:t>rational agent</a:t>
            </a:r>
            <a:r>
              <a:rPr lang="en-US" sz="1600" b="1" i="1" dirty="0"/>
              <a:t> </a:t>
            </a:r>
            <a:r>
              <a:rPr lang="en-US" sz="1600" dirty="0"/>
              <a:t>selects actions that maximize its (expected) </a:t>
            </a:r>
            <a:r>
              <a:rPr lang="en-US" sz="1600" b="1" dirty="0"/>
              <a:t>utility</a:t>
            </a:r>
            <a:r>
              <a:rPr lang="en-US" sz="1600" dirty="0"/>
              <a:t>.  </a:t>
            </a:r>
          </a:p>
          <a:p>
            <a:pPr marL="342892" indent="-342892">
              <a:spcBef>
                <a:spcPts val="1125"/>
              </a:spcBef>
              <a:buClrTx/>
            </a:pPr>
            <a:r>
              <a:rPr lang="en-US" sz="1600" dirty="0"/>
              <a:t>Characteristics of the </a:t>
            </a:r>
            <a:r>
              <a:rPr lang="en-US" sz="1600" b="1" dirty="0"/>
              <a:t>percepts, environment,</a:t>
            </a:r>
            <a:r>
              <a:rPr lang="en-US" sz="1600" dirty="0"/>
              <a:t> and </a:t>
            </a:r>
            <a:r>
              <a:rPr lang="en-US" sz="1600" b="1" dirty="0"/>
              <a:t>action space </a:t>
            </a:r>
            <a:r>
              <a:rPr lang="en-US" sz="1600" dirty="0"/>
              <a:t>dictate techniques for selecting rational actions</a:t>
            </a:r>
          </a:p>
          <a:p>
            <a:pPr marL="342892" indent="-342892">
              <a:spcBef>
                <a:spcPts val="1125"/>
              </a:spcBef>
              <a:buClrTx/>
            </a:pPr>
            <a:r>
              <a:rPr lang="en-US" sz="1600" b="1" dirty="0">
                <a:solidFill>
                  <a:srgbClr val="333399"/>
                </a:solidFill>
                <a:cs typeface="Arial" charset="0"/>
              </a:rPr>
              <a:t>This course </a:t>
            </a:r>
            <a:r>
              <a:rPr lang="en-US" sz="1600" dirty="0">
                <a:solidFill>
                  <a:srgbClr val="333399"/>
                </a:solidFill>
                <a:cs typeface="Arial" charset="0"/>
              </a:rPr>
              <a:t>is about:</a:t>
            </a:r>
          </a:p>
          <a:p>
            <a:pPr marL="629825" lvl="1" indent="-257168">
              <a:lnSpc>
                <a:spcPct val="80000"/>
              </a:lnSpc>
              <a:spcBef>
                <a:spcPts val="554"/>
              </a:spcBef>
              <a:buSzPct val="100000"/>
            </a:pPr>
            <a:r>
              <a:rPr lang="en-US" sz="1600" dirty="0">
                <a:cs typeface="Arial" charset="0"/>
              </a:rPr>
              <a:t>General AI techniques for a variety of problem types</a:t>
            </a:r>
          </a:p>
          <a:p>
            <a:pPr marL="629825" lvl="1" indent="-257168">
              <a:lnSpc>
                <a:spcPct val="80000"/>
              </a:lnSpc>
              <a:spcBef>
                <a:spcPts val="554"/>
              </a:spcBef>
              <a:buSzPct val="100000"/>
            </a:pPr>
            <a:r>
              <a:rPr lang="en-US" sz="1600" dirty="0">
                <a:cs typeface="Arial" charset="0"/>
              </a:rPr>
              <a:t>Learning to recognize when and how a new problem can be solved with an existing technique</a:t>
            </a:r>
          </a:p>
          <a:p>
            <a:pPr marL="342892" indent="-342892">
              <a:spcBef>
                <a:spcPts val="1125"/>
              </a:spcBef>
              <a:buClrTx/>
            </a:pPr>
            <a:endParaRPr lang="en-US" sz="1600" dirty="0"/>
          </a:p>
        </p:txBody>
      </p:sp>
      <p:grpSp>
        <p:nvGrpSpPr>
          <p:cNvPr id="34" name="Group 33"/>
          <p:cNvGrpSpPr/>
          <p:nvPr/>
        </p:nvGrpSpPr>
        <p:grpSpPr>
          <a:xfrm>
            <a:off x="5562601" y="3423047"/>
            <a:ext cx="2895598" cy="1434703"/>
            <a:chOff x="4616215" y="3194447"/>
            <a:chExt cx="4052397" cy="1434703"/>
          </a:xfrm>
        </p:grpSpPr>
        <p:sp>
          <p:nvSpPr>
            <p:cNvPr id="19" name="AutoShape 7"/>
            <p:cNvSpPr>
              <a:spLocks/>
            </p:cNvSpPr>
            <p:nvPr/>
          </p:nvSpPr>
          <p:spPr bwMode="auto">
            <a:xfrm>
              <a:off x="4616215" y="3200398"/>
              <a:ext cx="1919558" cy="1309688"/>
            </a:xfrm>
            <a:prstGeom prst="roundRect">
              <a:avLst>
                <a:gd name="adj" fmla="val 10912"/>
              </a:avLst>
            </a:prstGeom>
            <a:solidFill>
              <a:srgbClr val="9FB0D1"/>
            </a:solidFill>
            <a:ln w="12700">
              <a:solidFill>
                <a:schemeClr val="tx1"/>
              </a:solidFill>
              <a:round/>
              <a:headEnd/>
              <a:tailEnd/>
            </a:ln>
          </p:spPr>
          <p:txBody>
            <a:bodyPr lIns="0" tIns="0" rIns="0" bIns="0"/>
            <a:lstStyle/>
            <a:p>
              <a:endParaRPr lang="en-US" sz="1600">
                <a:latin typeface="Calibri" pitchFamily="34" charset="0"/>
              </a:endParaRPr>
            </a:p>
          </p:txBody>
        </p:sp>
        <p:sp>
          <p:nvSpPr>
            <p:cNvPr id="20" name="Line 8"/>
            <p:cNvSpPr>
              <a:spLocks noChangeShapeType="1"/>
            </p:cNvSpPr>
            <p:nvPr/>
          </p:nvSpPr>
          <p:spPr bwMode="auto">
            <a:xfrm rot="10800000" flipH="1">
              <a:off x="5611414" y="3672670"/>
              <a:ext cx="0" cy="531019"/>
            </a:xfrm>
            <a:prstGeom prst="line">
              <a:avLst/>
            </a:prstGeom>
            <a:noFill/>
            <a:ln w="25400">
              <a:solidFill>
                <a:schemeClr val="tx1"/>
              </a:solidFill>
              <a:round/>
              <a:headEnd type="stealth" w="med" len="med"/>
              <a:tailEnd/>
            </a:ln>
          </p:spPr>
          <p:txBody>
            <a:bodyPr lIns="68579" tIns="34289" rIns="68579" bIns="34289"/>
            <a:lstStyle/>
            <a:p>
              <a:endParaRPr lang="en-US" sz="1600">
                <a:latin typeface="Calibri" pitchFamily="34" charset="0"/>
              </a:endParaRPr>
            </a:p>
          </p:txBody>
        </p:sp>
        <p:sp>
          <p:nvSpPr>
            <p:cNvPr id="21" name="Rectangle 9"/>
            <p:cNvSpPr>
              <a:spLocks/>
            </p:cNvSpPr>
            <p:nvPr/>
          </p:nvSpPr>
          <p:spPr bwMode="auto">
            <a:xfrm rot="16200000">
              <a:off x="4687016" y="3598189"/>
              <a:ext cx="564897" cy="493220"/>
            </a:xfrm>
            <a:prstGeom prst="rect">
              <a:avLst/>
            </a:prstGeom>
            <a:noFill/>
            <a:ln w="12700">
              <a:noFill/>
              <a:miter lim="800000"/>
              <a:headEnd/>
              <a:tailEnd/>
            </a:ln>
          </p:spPr>
          <p:txBody>
            <a:bodyPr lIns="0" tIns="0" rIns="30479" bIns="0"/>
            <a:lstStyle/>
            <a:p>
              <a:pPr marL="29765"/>
              <a:r>
                <a:rPr lang="en-US" sz="1600" b="1" dirty="0">
                  <a:latin typeface="Calibri" pitchFamily="34" charset="0"/>
                  <a:cs typeface="Arial" charset="0"/>
                </a:rPr>
                <a:t>Agent</a:t>
              </a:r>
            </a:p>
          </p:txBody>
        </p:sp>
        <p:grpSp>
          <p:nvGrpSpPr>
            <p:cNvPr id="22" name="Group 10"/>
            <p:cNvGrpSpPr>
              <a:grpSpLocks/>
            </p:cNvGrpSpPr>
            <p:nvPr/>
          </p:nvGrpSpPr>
          <p:grpSpPr bwMode="auto">
            <a:xfrm>
              <a:off x="5363764" y="3748869"/>
              <a:ext cx="476250" cy="323850"/>
              <a:chOff x="0" y="0"/>
              <a:chExt cx="400" cy="272"/>
            </a:xfrm>
          </p:grpSpPr>
          <p:sp>
            <p:nvSpPr>
              <p:cNvPr id="23" name="AutoShape 11"/>
              <p:cNvSpPr>
                <a:spLocks/>
              </p:cNvSpPr>
              <p:nvPr/>
            </p:nvSpPr>
            <p:spPr bwMode="auto">
              <a:xfrm>
                <a:off x="0" y="0"/>
                <a:ext cx="400" cy="272"/>
              </a:xfrm>
              <a:prstGeom prst="roundRect">
                <a:avLst>
                  <a:gd name="adj" fmla="val 28120"/>
                </a:avLst>
              </a:prstGeom>
              <a:solidFill>
                <a:srgbClr val="FFFFFF"/>
              </a:solidFill>
              <a:ln w="12700">
                <a:solidFill>
                  <a:schemeClr val="tx1"/>
                </a:solidFill>
                <a:round/>
                <a:headEnd/>
                <a:tailEnd/>
              </a:ln>
            </p:spPr>
            <p:txBody>
              <a:bodyPr lIns="0" tIns="0" rIns="0" bIns="0"/>
              <a:lstStyle/>
              <a:p>
                <a:endParaRPr lang="en-US" sz="1600">
                  <a:latin typeface="Calibri" pitchFamily="34" charset="0"/>
                </a:endParaRPr>
              </a:p>
            </p:txBody>
          </p:sp>
          <p:sp>
            <p:nvSpPr>
              <p:cNvPr id="24" name="Rectangle 12"/>
              <p:cNvSpPr>
                <a:spLocks/>
              </p:cNvSpPr>
              <p:nvPr/>
            </p:nvSpPr>
            <p:spPr bwMode="auto">
              <a:xfrm>
                <a:off x="135" y="32"/>
                <a:ext cx="139" cy="236"/>
              </a:xfrm>
              <a:prstGeom prst="rect">
                <a:avLst/>
              </a:prstGeom>
              <a:noFill/>
              <a:ln w="12700">
                <a:noFill/>
                <a:miter lim="800000"/>
                <a:headEnd/>
                <a:tailEnd/>
              </a:ln>
            </p:spPr>
            <p:txBody>
              <a:bodyPr lIns="0" tIns="0" rIns="40639" bIns="0"/>
              <a:lstStyle/>
              <a:p>
                <a:pPr marL="29765" algn="ctr"/>
                <a:r>
                  <a:rPr lang="en-US" sz="1600" b="1" dirty="0">
                    <a:latin typeface="Calibri" pitchFamily="34" charset="0"/>
                    <a:cs typeface="Arial" charset="0"/>
                  </a:rPr>
                  <a:t>?</a:t>
                </a:r>
              </a:p>
            </p:txBody>
          </p:sp>
        </p:grpSp>
        <p:grpSp>
          <p:nvGrpSpPr>
            <p:cNvPr id="25" name="Group 13"/>
            <p:cNvGrpSpPr>
              <a:grpSpLocks/>
            </p:cNvGrpSpPr>
            <p:nvPr/>
          </p:nvGrpSpPr>
          <p:grpSpPr bwMode="auto">
            <a:xfrm>
              <a:off x="5073252" y="3430191"/>
              <a:ext cx="1104900" cy="1059657"/>
              <a:chOff x="32" y="19"/>
              <a:chExt cx="928" cy="890"/>
            </a:xfrm>
          </p:grpSpPr>
          <p:sp>
            <p:nvSpPr>
              <p:cNvPr id="26" name="Rectangle 14"/>
              <p:cNvSpPr>
                <a:spLocks/>
              </p:cNvSpPr>
              <p:nvPr/>
            </p:nvSpPr>
            <p:spPr bwMode="auto">
              <a:xfrm>
                <a:off x="84" y="19"/>
                <a:ext cx="824" cy="304"/>
              </a:xfrm>
              <a:prstGeom prst="rect">
                <a:avLst/>
              </a:prstGeom>
              <a:noFill/>
              <a:ln w="12700">
                <a:noFill/>
                <a:miter lim="800000"/>
                <a:headEnd/>
                <a:tailEnd/>
              </a:ln>
            </p:spPr>
            <p:txBody>
              <a:bodyPr lIns="0" tIns="0" rIns="40639" bIns="0"/>
              <a:lstStyle/>
              <a:p>
                <a:pPr marL="29765" algn="ctr"/>
                <a:r>
                  <a:rPr lang="en-US" sz="1400" dirty="0">
                    <a:latin typeface="Calibri" pitchFamily="34" charset="0"/>
                    <a:cs typeface="Arial" charset="0"/>
                  </a:rPr>
                  <a:t>Sensors</a:t>
                </a:r>
              </a:p>
            </p:txBody>
          </p:sp>
          <p:sp>
            <p:nvSpPr>
              <p:cNvPr id="27" name="Rectangle 15"/>
              <p:cNvSpPr>
                <a:spLocks/>
              </p:cNvSpPr>
              <p:nvPr/>
            </p:nvSpPr>
            <p:spPr bwMode="auto">
              <a:xfrm>
                <a:off x="32" y="661"/>
                <a:ext cx="928" cy="248"/>
              </a:xfrm>
              <a:prstGeom prst="rect">
                <a:avLst/>
              </a:prstGeom>
              <a:noFill/>
              <a:ln w="12700">
                <a:noFill/>
                <a:miter lim="800000"/>
                <a:headEnd/>
                <a:tailEnd/>
              </a:ln>
            </p:spPr>
            <p:txBody>
              <a:bodyPr lIns="0" tIns="0" rIns="40639" bIns="0"/>
              <a:lstStyle/>
              <a:p>
                <a:pPr marL="29765" algn="ctr"/>
                <a:r>
                  <a:rPr lang="en-US" sz="1400" dirty="0">
                    <a:latin typeface="Calibri" pitchFamily="34" charset="0"/>
                    <a:cs typeface="Arial" charset="0"/>
                  </a:rPr>
                  <a:t>Actuators</a:t>
                </a:r>
              </a:p>
            </p:txBody>
          </p:sp>
        </p:grpSp>
        <p:sp>
          <p:nvSpPr>
            <p:cNvPr id="28" name="AutoShape 16"/>
            <p:cNvSpPr>
              <a:spLocks/>
            </p:cNvSpPr>
            <p:nvPr/>
          </p:nvSpPr>
          <p:spPr bwMode="auto">
            <a:xfrm>
              <a:off x="7815475" y="3194447"/>
              <a:ext cx="853137" cy="1304925"/>
            </a:xfrm>
            <a:prstGeom prst="roundRect">
              <a:avLst>
                <a:gd name="adj" fmla="val 10944"/>
              </a:avLst>
            </a:prstGeom>
            <a:solidFill>
              <a:srgbClr val="9FB0D1"/>
            </a:solidFill>
            <a:ln w="12700">
              <a:solidFill>
                <a:schemeClr val="tx1"/>
              </a:solidFill>
              <a:round/>
              <a:headEnd/>
              <a:tailEnd/>
            </a:ln>
          </p:spPr>
          <p:txBody>
            <a:bodyPr lIns="0" tIns="0" rIns="0" bIns="0"/>
            <a:lstStyle/>
            <a:p>
              <a:endParaRPr lang="en-US" sz="1600">
                <a:latin typeface="Calibri" pitchFamily="34" charset="0"/>
              </a:endParaRPr>
            </a:p>
          </p:txBody>
        </p:sp>
        <p:sp>
          <p:nvSpPr>
            <p:cNvPr id="29" name="Rectangle 17"/>
            <p:cNvSpPr>
              <a:spLocks/>
            </p:cNvSpPr>
            <p:nvPr/>
          </p:nvSpPr>
          <p:spPr bwMode="auto">
            <a:xfrm rot="5400000">
              <a:off x="7696859" y="3589450"/>
              <a:ext cx="1157018" cy="493220"/>
            </a:xfrm>
            <a:prstGeom prst="rect">
              <a:avLst/>
            </a:prstGeom>
            <a:noFill/>
            <a:ln w="12700">
              <a:noFill/>
              <a:miter lim="800000"/>
              <a:headEnd/>
              <a:tailEnd/>
            </a:ln>
          </p:spPr>
          <p:txBody>
            <a:bodyPr lIns="0" tIns="0" rIns="30479" bIns="0"/>
            <a:lstStyle/>
            <a:p>
              <a:pPr marL="29765" algn="ctr"/>
              <a:r>
                <a:rPr lang="en-US" sz="1600" b="1" dirty="0">
                  <a:latin typeface="Calibri" pitchFamily="34" charset="0"/>
                  <a:cs typeface="Arial" charset="0"/>
                </a:rPr>
                <a:t>Environment</a:t>
              </a:r>
            </a:p>
          </p:txBody>
        </p:sp>
        <p:sp>
          <p:nvSpPr>
            <p:cNvPr id="30" name="Line 18"/>
            <p:cNvSpPr>
              <a:spLocks noChangeShapeType="1"/>
            </p:cNvSpPr>
            <p:nvPr/>
          </p:nvSpPr>
          <p:spPr bwMode="auto">
            <a:xfrm rot="10800000" flipH="1">
              <a:off x="6182915" y="3574256"/>
              <a:ext cx="1859756" cy="0"/>
            </a:xfrm>
            <a:prstGeom prst="line">
              <a:avLst/>
            </a:prstGeom>
            <a:noFill/>
            <a:ln w="25400">
              <a:solidFill>
                <a:schemeClr val="tx1"/>
              </a:solidFill>
              <a:round/>
              <a:headEnd type="stealth" w="med" len="med"/>
              <a:tailEnd/>
            </a:ln>
          </p:spPr>
          <p:txBody>
            <a:bodyPr lIns="68579" tIns="34289" rIns="68579" bIns="34289"/>
            <a:lstStyle/>
            <a:p>
              <a:endParaRPr lang="en-US" sz="1600">
                <a:latin typeface="Calibri" pitchFamily="34" charset="0"/>
              </a:endParaRPr>
            </a:p>
          </p:txBody>
        </p:sp>
        <p:sp>
          <p:nvSpPr>
            <p:cNvPr id="31" name="Line 19"/>
            <p:cNvSpPr>
              <a:spLocks noChangeShapeType="1"/>
            </p:cNvSpPr>
            <p:nvPr/>
          </p:nvSpPr>
          <p:spPr bwMode="auto">
            <a:xfrm flipH="1">
              <a:off x="6275783" y="4324350"/>
              <a:ext cx="1760934" cy="0"/>
            </a:xfrm>
            <a:prstGeom prst="line">
              <a:avLst/>
            </a:prstGeom>
            <a:noFill/>
            <a:ln w="25400">
              <a:solidFill>
                <a:schemeClr val="tx1"/>
              </a:solidFill>
              <a:round/>
              <a:headEnd type="stealth" w="med" len="med"/>
              <a:tailEnd/>
            </a:ln>
          </p:spPr>
          <p:txBody>
            <a:bodyPr lIns="68579" tIns="34289" rIns="68579" bIns="34289"/>
            <a:lstStyle/>
            <a:p>
              <a:endParaRPr lang="en-US" sz="1600">
                <a:latin typeface="Calibri" pitchFamily="34" charset="0"/>
              </a:endParaRPr>
            </a:p>
          </p:txBody>
        </p:sp>
        <p:sp>
          <p:nvSpPr>
            <p:cNvPr id="32" name="Rectangle 20"/>
            <p:cNvSpPr>
              <a:spLocks/>
            </p:cNvSpPr>
            <p:nvPr/>
          </p:nvSpPr>
          <p:spPr bwMode="auto">
            <a:xfrm>
              <a:off x="6682977" y="3584972"/>
              <a:ext cx="942975" cy="266700"/>
            </a:xfrm>
            <a:prstGeom prst="rect">
              <a:avLst/>
            </a:prstGeom>
            <a:noFill/>
            <a:ln w="12700">
              <a:noFill/>
              <a:miter lim="800000"/>
              <a:headEnd/>
              <a:tailEnd/>
            </a:ln>
          </p:spPr>
          <p:txBody>
            <a:bodyPr lIns="0" tIns="0" rIns="30479" bIns="0"/>
            <a:lstStyle/>
            <a:p>
              <a:pPr marL="29765" algn="ctr"/>
              <a:r>
                <a:rPr lang="en-US" sz="1100" dirty="0">
                  <a:latin typeface="Calibri" pitchFamily="34" charset="0"/>
                  <a:cs typeface="Arial" charset="0"/>
                </a:rPr>
                <a:t>Percepts</a:t>
              </a:r>
            </a:p>
          </p:txBody>
        </p:sp>
        <p:sp>
          <p:nvSpPr>
            <p:cNvPr id="33" name="Rectangle 21"/>
            <p:cNvSpPr>
              <a:spLocks/>
            </p:cNvSpPr>
            <p:nvPr/>
          </p:nvSpPr>
          <p:spPr bwMode="auto">
            <a:xfrm>
              <a:off x="6749652" y="4324350"/>
              <a:ext cx="809625" cy="304800"/>
            </a:xfrm>
            <a:prstGeom prst="rect">
              <a:avLst/>
            </a:prstGeom>
            <a:noFill/>
            <a:ln w="12700">
              <a:noFill/>
              <a:miter lim="800000"/>
              <a:headEnd/>
              <a:tailEnd/>
            </a:ln>
          </p:spPr>
          <p:txBody>
            <a:bodyPr lIns="0" tIns="0" rIns="30479" bIns="0"/>
            <a:lstStyle/>
            <a:p>
              <a:pPr marL="29765" algn="ctr"/>
              <a:r>
                <a:rPr lang="en-US" sz="1100" dirty="0">
                  <a:latin typeface="Calibri" pitchFamily="34" charset="0"/>
                  <a:cs typeface="Arial" charset="0"/>
                </a:rPr>
                <a:t>Actions</a:t>
              </a:r>
            </a:p>
          </p:txBody>
        </p:sp>
      </p:grpSp>
      <p:pic>
        <p:nvPicPr>
          <p:cNvPr id="46083" name="Picture 3"/>
          <p:cNvPicPr preferRelativeResize="0">
            <a:picLocks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flipH="1">
            <a:off x="5791200" y="1122226"/>
            <a:ext cx="2819399" cy="2207151"/>
          </a:xfrm>
          <a:prstGeom prst="rect">
            <a:avLst/>
          </a:prstGeom>
          <a:noFill/>
        </p:spPr>
      </p:pic>
    </p:spTree>
    <p:extLst>
      <p:ext uri="{BB962C8B-B14F-4D97-AF65-F5344CB8AC3E}">
        <p14:creationId xmlns:p14="http://schemas.microsoft.com/office/powerpoint/2010/main" val="28005309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65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0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765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765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765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2765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2765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3" grpId="0" build="p" bldLvl="5" autoUpdateAnimBg="0" advAuto="0"/>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dirty="0"/>
              <a:t>Textbook</a:t>
            </a:r>
          </a:p>
        </p:txBody>
      </p:sp>
      <p:sp>
        <p:nvSpPr>
          <p:cNvPr id="8195" name="Rectangle 3"/>
          <p:cNvSpPr>
            <a:spLocks noGrp="1" noChangeArrowheads="1"/>
          </p:cNvSpPr>
          <p:nvPr>
            <p:ph type="body" idx="1"/>
          </p:nvPr>
        </p:nvSpPr>
        <p:spPr>
          <a:xfrm>
            <a:off x="2514600" y="1047750"/>
            <a:ext cx="4267200" cy="3394472"/>
          </a:xfrm>
        </p:spPr>
        <p:txBody>
          <a:bodyPr/>
          <a:lstStyle/>
          <a:p>
            <a:pPr eaLnBrk="1" hangingPunct="1">
              <a:lnSpc>
                <a:spcPct val="80000"/>
              </a:lnSpc>
            </a:pPr>
            <a:r>
              <a:rPr lang="en-US" sz="1600" dirty="0"/>
              <a:t>Not required, but for students who want to read more we recommend</a:t>
            </a:r>
          </a:p>
          <a:p>
            <a:pPr lvl="1" eaLnBrk="1" hangingPunct="1">
              <a:lnSpc>
                <a:spcPct val="80000"/>
              </a:lnSpc>
            </a:pPr>
            <a:endParaRPr lang="en-US" sz="800" dirty="0"/>
          </a:p>
          <a:p>
            <a:pPr lvl="1" eaLnBrk="1" hangingPunct="1">
              <a:lnSpc>
                <a:spcPct val="80000"/>
              </a:lnSpc>
            </a:pPr>
            <a:r>
              <a:rPr lang="en-US" sz="1400" dirty="0"/>
              <a:t>Russell &amp; </a:t>
            </a:r>
            <a:r>
              <a:rPr lang="en-US" sz="1400" dirty="0" err="1"/>
              <a:t>Norvig</a:t>
            </a:r>
            <a:r>
              <a:rPr lang="en-US" sz="1400" dirty="0"/>
              <a:t>, AI: A Modern Approach, 3</a:t>
            </a:r>
            <a:r>
              <a:rPr lang="en-US" sz="1400" baseline="30000" dirty="0"/>
              <a:t>rd</a:t>
            </a:r>
            <a:r>
              <a:rPr lang="en-US" sz="1400" dirty="0"/>
              <a:t> Ed.</a:t>
            </a:r>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r>
              <a:rPr lang="en-US" sz="1400" dirty="0"/>
              <a:t>Warning: Not a course textbook, so our presentation does not necessarily follow the presentation in the book.</a:t>
            </a:r>
          </a:p>
          <a:p>
            <a:pPr eaLnBrk="1" hangingPunct="1">
              <a:lnSpc>
                <a:spcPct val="80000"/>
              </a:lnSpc>
            </a:pPr>
            <a:endParaRPr lang="en-US" sz="1600" dirty="0"/>
          </a:p>
          <a:p>
            <a:pPr eaLnBrk="1" hangingPunct="1">
              <a:lnSpc>
                <a:spcPct val="80000"/>
              </a:lnSpc>
              <a:buFont typeface="Wingdings" pitchFamily="2" charset="2"/>
              <a:buNone/>
            </a:pPr>
            <a:endParaRPr lang="en-US" sz="1600" dirty="0"/>
          </a:p>
        </p:txBody>
      </p:sp>
      <p:pic>
        <p:nvPicPr>
          <p:cNvPr id="8196" name="Picture 9" descr="http://aima.cs.berkeley.edu/cover2.jpg"/>
          <p:cNvPicPr>
            <a:picLocks noChangeAspect="1" noChangeArrowheads="1"/>
          </p:cNvPicPr>
          <p:nvPr/>
        </p:nvPicPr>
        <p:blipFill>
          <a:blip r:embed="rId3" cstate="print"/>
          <a:srcRect/>
          <a:stretch>
            <a:fillRect/>
          </a:stretch>
        </p:blipFill>
        <p:spPr bwMode="auto">
          <a:xfrm>
            <a:off x="3886200" y="2190750"/>
            <a:ext cx="1460658" cy="1893599"/>
          </a:xfrm>
          <a:prstGeom prst="rect">
            <a:avLst/>
          </a:prstGeom>
          <a:noFill/>
          <a:ln w="9525">
            <a:noFill/>
            <a:miter lim="800000"/>
            <a:headEnd/>
            <a:tailEnd/>
          </a:ln>
        </p:spPr>
      </p:pic>
    </p:spTree>
    <p:extLst>
      <p:ext uri="{BB962C8B-B14F-4D97-AF65-F5344CB8AC3E}">
        <p14:creationId xmlns:p14="http://schemas.microsoft.com/office/powerpoint/2010/main" val="6964720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
          <p:cNvPicPr>
            <a:picLocks noChangeAspect="1" noChangeArrowheads="1"/>
          </p:cNvPicPr>
          <p:nvPr/>
        </p:nvPicPr>
        <p:blipFill>
          <a:blip r:embed="rId3" cstate="print"/>
          <a:srcRect/>
          <a:stretch>
            <a:fillRect/>
          </a:stretch>
        </p:blipFill>
        <p:spPr bwMode="auto">
          <a:xfrm>
            <a:off x="2209800" y="971550"/>
            <a:ext cx="4644534" cy="2057400"/>
          </a:xfrm>
          <a:prstGeom prst="rect">
            <a:avLst/>
          </a:prstGeom>
          <a:noFill/>
          <a:ln w="12700">
            <a:noFill/>
            <a:miter lim="800000"/>
            <a:headEnd/>
            <a:tailEnd/>
          </a:ln>
        </p:spPr>
      </p:pic>
      <p:sp>
        <p:nvSpPr>
          <p:cNvPr id="23556" name="Rectangle 5"/>
          <p:cNvSpPr>
            <a:spLocks noGrp="1" noChangeArrowheads="1"/>
          </p:cNvSpPr>
          <p:nvPr>
            <p:ph type="title"/>
          </p:nvPr>
        </p:nvSpPr>
        <p:spPr/>
        <p:txBody>
          <a:bodyPr rIns="99058"/>
          <a:lstStyle/>
          <a:p>
            <a:r>
              <a:rPr lang="en-US" dirty="0"/>
              <a:t>Pac-Man as an Agent</a:t>
            </a:r>
          </a:p>
        </p:txBody>
      </p:sp>
      <p:sp>
        <p:nvSpPr>
          <p:cNvPr id="23557" name="AutoShape 7"/>
          <p:cNvSpPr>
            <a:spLocks/>
          </p:cNvSpPr>
          <p:nvPr/>
        </p:nvSpPr>
        <p:spPr bwMode="auto">
          <a:xfrm>
            <a:off x="2209800" y="3200398"/>
            <a:ext cx="2155031" cy="1309688"/>
          </a:xfrm>
          <a:prstGeom prst="roundRect">
            <a:avLst>
              <a:gd name="adj" fmla="val 10912"/>
            </a:avLst>
          </a:prstGeom>
          <a:solidFill>
            <a:srgbClr val="9FB0D1"/>
          </a:solidFill>
          <a:ln w="12700">
            <a:solidFill>
              <a:schemeClr val="tx1"/>
            </a:solidFill>
            <a:round/>
            <a:headEnd/>
            <a:tailEnd/>
          </a:ln>
        </p:spPr>
        <p:txBody>
          <a:bodyPr lIns="0" tIns="0" rIns="0" bIns="0"/>
          <a:lstStyle/>
          <a:p>
            <a:endParaRPr lang="en-US">
              <a:latin typeface="Calibri" pitchFamily="34" charset="0"/>
            </a:endParaRPr>
          </a:p>
        </p:txBody>
      </p:sp>
      <p:sp>
        <p:nvSpPr>
          <p:cNvPr id="23558" name="Line 8"/>
          <p:cNvSpPr>
            <a:spLocks noChangeShapeType="1"/>
          </p:cNvSpPr>
          <p:nvPr/>
        </p:nvSpPr>
        <p:spPr bwMode="auto">
          <a:xfrm rot="10800000" flipH="1">
            <a:off x="3325414" y="3672670"/>
            <a:ext cx="0" cy="531019"/>
          </a:xfrm>
          <a:prstGeom prst="line">
            <a:avLst/>
          </a:prstGeom>
          <a:noFill/>
          <a:ln w="25400">
            <a:solidFill>
              <a:schemeClr val="tx1"/>
            </a:solidFill>
            <a:round/>
            <a:headEnd type="stealth" w="med" len="med"/>
            <a:tailEnd/>
          </a:ln>
        </p:spPr>
        <p:txBody>
          <a:bodyPr lIns="68579" tIns="34289" rIns="68579" bIns="34289"/>
          <a:lstStyle/>
          <a:p>
            <a:endParaRPr lang="en-US">
              <a:latin typeface="Calibri" pitchFamily="34" charset="0"/>
            </a:endParaRPr>
          </a:p>
        </p:txBody>
      </p:sp>
      <p:sp>
        <p:nvSpPr>
          <p:cNvPr id="23559" name="Rectangle 9"/>
          <p:cNvSpPr>
            <a:spLocks/>
          </p:cNvSpPr>
          <p:nvPr/>
        </p:nvSpPr>
        <p:spPr bwMode="auto">
          <a:xfrm>
            <a:off x="2286000" y="3226592"/>
            <a:ext cx="790575" cy="352425"/>
          </a:xfrm>
          <a:prstGeom prst="rect">
            <a:avLst/>
          </a:prstGeom>
          <a:noFill/>
          <a:ln w="12700">
            <a:noFill/>
            <a:miter lim="800000"/>
            <a:headEnd/>
            <a:tailEnd/>
          </a:ln>
        </p:spPr>
        <p:txBody>
          <a:bodyPr lIns="0" tIns="0" rIns="30479" bIns="0"/>
          <a:lstStyle/>
          <a:p>
            <a:pPr marL="29765"/>
            <a:r>
              <a:rPr lang="en-US" b="1" dirty="0">
                <a:latin typeface="Calibri" pitchFamily="34" charset="0"/>
                <a:cs typeface="Arial" charset="0"/>
              </a:rPr>
              <a:t>Agent</a:t>
            </a:r>
          </a:p>
        </p:txBody>
      </p:sp>
      <p:grpSp>
        <p:nvGrpSpPr>
          <p:cNvPr id="23560" name="Group 10"/>
          <p:cNvGrpSpPr>
            <a:grpSpLocks/>
          </p:cNvGrpSpPr>
          <p:nvPr/>
        </p:nvGrpSpPr>
        <p:grpSpPr bwMode="auto">
          <a:xfrm>
            <a:off x="3077764" y="3748869"/>
            <a:ext cx="476250" cy="323850"/>
            <a:chOff x="0" y="0"/>
            <a:chExt cx="400" cy="272"/>
          </a:xfrm>
        </p:grpSpPr>
        <p:sp>
          <p:nvSpPr>
            <p:cNvPr id="23571" name="AutoShape 11"/>
            <p:cNvSpPr>
              <a:spLocks/>
            </p:cNvSpPr>
            <p:nvPr/>
          </p:nvSpPr>
          <p:spPr bwMode="auto">
            <a:xfrm>
              <a:off x="0" y="0"/>
              <a:ext cx="400" cy="272"/>
            </a:xfrm>
            <a:prstGeom prst="roundRect">
              <a:avLst>
                <a:gd name="adj" fmla="val 28120"/>
              </a:avLst>
            </a:prstGeom>
            <a:solidFill>
              <a:srgbClr val="FFFFFF"/>
            </a:solidFill>
            <a:ln w="12700">
              <a:solidFill>
                <a:schemeClr val="tx1"/>
              </a:solidFill>
              <a:round/>
              <a:headEnd/>
              <a:tailEnd/>
            </a:ln>
          </p:spPr>
          <p:txBody>
            <a:bodyPr lIns="0" tIns="0" rIns="0" bIns="0"/>
            <a:lstStyle/>
            <a:p>
              <a:endParaRPr lang="en-US">
                <a:latin typeface="Calibri" pitchFamily="34" charset="0"/>
              </a:endParaRPr>
            </a:p>
          </p:txBody>
        </p:sp>
        <p:sp>
          <p:nvSpPr>
            <p:cNvPr id="23572" name="Rectangle 12"/>
            <p:cNvSpPr>
              <a:spLocks/>
            </p:cNvSpPr>
            <p:nvPr/>
          </p:nvSpPr>
          <p:spPr bwMode="auto">
            <a:xfrm>
              <a:off x="135" y="32"/>
              <a:ext cx="139" cy="236"/>
            </a:xfrm>
            <a:prstGeom prst="rect">
              <a:avLst/>
            </a:prstGeom>
            <a:noFill/>
            <a:ln w="12700">
              <a:noFill/>
              <a:miter lim="800000"/>
              <a:headEnd/>
              <a:tailEnd/>
            </a:ln>
          </p:spPr>
          <p:txBody>
            <a:bodyPr lIns="0" tIns="0" rIns="40639" bIns="0"/>
            <a:lstStyle/>
            <a:p>
              <a:pPr marL="29765" algn="ctr"/>
              <a:r>
                <a:rPr lang="en-US" b="1" dirty="0">
                  <a:latin typeface="Calibri" pitchFamily="34" charset="0"/>
                  <a:cs typeface="Arial" charset="0"/>
                </a:rPr>
                <a:t>?</a:t>
              </a:r>
            </a:p>
          </p:txBody>
        </p:sp>
      </p:grpSp>
      <p:grpSp>
        <p:nvGrpSpPr>
          <p:cNvPr id="23561" name="Group 13"/>
          <p:cNvGrpSpPr>
            <a:grpSpLocks/>
          </p:cNvGrpSpPr>
          <p:nvPr/>
        </p:nvGrpSpPr>
        <p:grpSpPr bwMode="auto">
          <a:xfrm>
            <a:off x="2749152" y="3400425"/>
            <a:ext cx="1104900" cy="1059657"/>
            <a:chOff x="0" y="-6"/>
            <a:chExt cx="928" cy="890"/>
          </a:xfrm>
        </p:grpSpPr>
        <p:sp>
          <p:nvSpPr>
            <p:cNvPr id="23569" name="Rectangle 14"/>
            <p:cNvSpPr>
              <a:spLocks/>
            </p:cNvSpPr>
            <p:nvPr/>
          </p:nvSpPr>
          <p:spPr bwMode="auto">
            <a:xfrm>
              <a:off x="52" y="-6"/>
              <a:ext cx="824" cy="304"/>
            </a:xfrm>
            <a:prstGeom prst="rect">
              <a:avLst/>
            </a:prstGeom>
            <a:noFill/>
            <a:ln w="12700">
              <a:noFill/>
              <a:miter lim="800000"/>
              <a:headEnd/>
              <a:tailEnd/>
            </a:ln>
          </p:spPr>
          <p:txBody>
            <a:bodyPr lIns="0" tIns="0" rIns="40639" bIns="0"/>
            <a:lstStyle/>
            <a:p>
              <a:pPr marL="29765" algn="ctr"/>
              <a:r>
                <a:rPr lang="en-US" dirty="0">
                  <a:latin typeface="Calibri" pitchFamily="34" charset="0"/>
                  <a:cs typeface="Arial" charset="0"/>
                </a:rPr>
                <a:t>Sensors</a:t>
              </a:r>
            </a:p>
          </p:txBody>
        </p:sp>
        <p:sp>
          <p:nvSpPr>
            <p:cNvPr id="23570" name="Rectangle 15"/>
            <p:cNvSpPr>
              <a:spLocks/>
            </p:cNvSpPr>
            <p:nvPr/>
          </p:nvSpPr>
          <p:spPr bwMode="auto">
            <a:xfrm>
              <a:off x="0" y="636"/>
              <a:ext cx="928" cy="248"/>
            </a:xfrm>
            <a:prstGeom prst="rect">
              <a:avLst/>
            </a:prstGeom>
            <a:noFill/>
            <a:ln w="12700">
              <a:noFill/>
              <a:miter lim="800000"/>
              <a:headEnd/>
              <a:tailEnd/>
            </a:ln>
          </p:spPr>
          <p:txBody>
            <a:bodyPr lIns="0" tIns="0" rIns="40639" bIns="0"/>
            <a:lstStyle/>
            <a:p>
              <a:pPr marL="29765" algn="ctr"/>
              <a:r>
                <a:rPr lang="en-US" dirty="0">
                  <a:latin typeface="Calibri" pitchFamily="34" charset="0"/>
                  <a:cs typeface="Arial" charset="0"/>
                </a:rPr>
                <a:t>Actuators</a:t>
              </a:r>
            </a:p>
          </p:txBody>
        </p:sp>
      </p:grpSp>
      <p:sp>
        <p:nvSpPr>
          <p:cNvPr id="23562" name="AutoShape 16"/>
          <p:cNvSpPr>
            <a:spLocks/>
          </p:cNvSpPr>
          <p:nvPr/>
        </p:nvSpPr>
        <p:spPr bwMode="auto">
          <a:xfrm>
            <a:off x="5380433" y="3194447"/>
            <a:ext cx="1428750" cy="1304925"/>
          </a:xfrm>
          <a:prstGeom prst="roundRect">
            <a:avLst>
              <a:gd name="adj" fmla="val 10944"/>
            </a:avLst>
          </a:prstGeom>
          <a:solidFill>
            <a:srgbClr val="9FB0D1"/>
          </a:solidFill>
          <a:ln w="12700">
            <a:solidFill>
              <a:schemeClr val="tx1"/>
            </a:solidFill>
            <a:round/>
            <a:headEnd/>
            <a:tailEnd/>
          </a:ln>
        </p:spPr>
        <p:txBody>
          <a:bodyPr lIns="0" tIns="0" rIns="0" bIns="0"/>
          <a:lstStyle/>
          <a:p>
            <a:endParaRPr lang="en-US">
              <a:latin typeface="Calibri" pitchFamily="34" charset="0"/>
            </a:endParaRPr>
          </a:p>
        </p:txBody>
      </p:sp>
      <p:sp>
        <p:nvSpPr>
          <p:cNvPr id="23563" name="Rectangle 17"/>
          <p:cNvSpPr>
            <a:spLocks/>
          </p:cNvSpPr>
          <p:nvPr/>
        </p:nvSpPr>
        <p:spPr bwMode="auto">
          <a:xfrm>
            <a:off x="5282802" y="3257550"/>
            <a:ext cx="1619250" cy="352425"/>
          </a:xfrm>
          <a:prstGeom prst="rect">
            <a:avLst/>
          </a:prstGeom>
          <a:noFill/>
          <a:ln w="12700">
            <a:noFill/>
            <a:miter lim="800000"/>
            <a:headEnd/>
            <a:tailEnd/>
          </a:ln>
        </p:spPr>
        <p:txBody>
          <a:bodyPr lIns="0" tIns="0" rIns="30479" bIns="0"/>
          <a:lstStyle/>
          <a:p>
            <a:pPr marL="29765" algn="ctr"/>
            <a:r>
              <a:rPr lang="en-US" b="1" dirty="0">
                <a:latin typeface="Calibri" pitchFamily="34" charset="0"/>
                <a:cs typeface="Arial" charset="0"/>
              </a:rPr>
              <a:t>Environment</a:t>
            </a:r>
          </a:p>
        </p:txBody>
      </p:sp>
      <p:sp>
        <p:nvSpPr>
          <p:cNvPr id="23564" name="Line 18"/>
          <p:cNvSpPr>
            <a:spLocks noChangeShapeType="1"/>
          </p:cNvSpPr>
          <p:nvPr/>
        </p:nvSpPr>
        <p:spPr bwMode="auto">
          <a:xfrm rot="10800000" flipH="1">
            <a:off x="3896915" y="3574256"/>
            <a:ext cx="1859756" cy="0"/>
          </a:xfrm>
          <a:prstGeom prst="line">
            <a:avLst/>
          </a:prstGeom>
          <a:noFill/>
          <a:ln w="25400">
            <a:solidFill>
              <a:schemeClr val="tx1"/>
            </a:solidFill>
            <a:round/>
            <a:headEnd type="stealth" w="med" len="med"/>
            <a:tailEnd/>
          </a:ln>
        </p:spPr>
        <p:txBody>
          <a:bodyPr lIns="68579" tIns="34289" rIns="68579" bIns="34289"/>
          <a:lstStyle/>
          <a:p>
            <a:endParaRPr lang="en-US">
              <a:latin typeface="Calibri" pitchFamily="34" charset="0"/>
            </a:endParaRPr>
          </a:p>
        </p:txBody>
      </p:sp>
      <p:sp>
        <p:nvSpPr>
          <p:cNvPr id="23565" name="Line 19"/>
          <p:cNvSpPr>
            <a:spLocks noChangeShapeType="1"/>
          </p:cNvSpPr>
          <p:nvPr/>
        </p:nvSpPr>
        <p:spPr bwMode="auto">
          <a:xfrm flipH="1">
            <a:off x="3989783" y="4324350"/>
            <a:ext cx="1760934" cy="0"/>
          </a:xfrm>
          <a:prstGeom prst="line">
            <a:avLst/>
          </a:prstGeom>
          <a:noFill/>
          <a:ln w="25400">
            <a:solidFill>
              <a:schemeClr val="tx1"/>
            </a:solidFill>
            <a:round/>
            <a:headEnd type="stealth" w="med" len="med"/>
            <a:tailEnd/>
          </a:ln>
        </p:spPr>
        <p:txBody>
          <a:bodyPr lIns="68579" tIns="34289" rIns="68579" bIns="34289"/>
          <a:lstStyle/>
          <a:p>
            <a:endParaRPr lang="en-US">
              <a:latin typeface="Calibri" pitchFamily="34" charset="0"/>
            </a:endParaRPr>
          </a:p>
        </p:txBody>
      </p:sp>
      <p:sp>
        <p:nvSpPr>
          <p:cNvPr id="23566" name="Rectangle 20"/>
          <p:cNvSpPr>
            <a:spLocks/>
          </p:cNvSpPr>
          <p:nvPr/>
        </p:nvSpPr>
        <p:spPr bwMode="auto">
          <a:xfrm>
            <a:off x="4396977" y="3584972"/>
            <a:ext cx="942975" cy="266700"/>
          </a:xfrm>
          <a:prstGeom prst="rect">
            <a:avLst/>
          </a:prstGeom>
          <a:noFill/>
          <a:ln w="12700">
            <a:noFill/>
            <a:miter lim="800000"/>
            <a:headEnd/>
            <a:tailEnd/>
          </a:ln>
        </p:spPr>
        <p:txBody>
          <a:bodyPr lIns="0" tIns="0" rIns="30479" bIns="0"/>
          <a:lstStyle/>
          <a:p>
            <a:pPr marL="29765" algn="ctr"/>
            <a:r>
              <a:rPr lang="en-US" sz="1200" dirty="0">
                <a:latin typeface="Calibri" pitchFamily="34" charset="0"/>
                <a:cs typeface="Arial" charset="0"/>
              </a:rPr>
              <a:t>Percepts</a:t>
            </a:r>
          </a:p>
        </p:txBody>
      </p:sp>
      <p:sp>
        <p:nvSpPr>
          <p:cNvPr id="23567" name="Rectangle 21"/>
          <p:cNvSpPr>
            <a:spLocks/>
          </p:cNvSpPr>
          <p:nvPr/>
        </p:nvSpPr>
        <p:spPr bwMode="auto">
          <a:xfrm>
            <a:off x="4463652" y="4324350"/>
            <a:ext cx="809625" cy="304800"/>
          </a:xfrm>
          <a:prstGeom prst="rect">
            <a:avLst/>
          </a:prstGeom>
          <a:noFill/>
          <a:ln w="12700">
            <a:noFill/>
            <a:miter lim="800000"/>
            <a:headEnd/>
            <a:tailEnd/>
          </a:ln>
        </p:spPr>
        <p:txBody>
          <a:bodyPr lIns="0" tIns="0" rIns="30479" bIns="0"/>
          <a:lstStyle/>
          <a:p>
            <a:pPr marL="29765" algn="ctr"/>
            <a:r>
              <a:rPr lang="en-US" sz="1200" dirty="0">
                <a:latin typeface="Calibri" pitchFamily="34" charset="0"/>
                <a:cs typeface="Arial" charset="0"/>
              </a:rPr>
              <a:t>Actions</a:t>
            </a:r>
          </a:p>
        </p:txBody>
      </p:sp>
      <p:sp>
        <p:nvSpPr>
          <p:cNvPr id="20" name="Text Box 4"/>
          <p:cNvSpPr txBox="1">
            <a:spLocks noChangeArrowheads="1"/>
          </p:cNvSpPr>
          <p:nvPr/>
        </p:nvSpPr>
        <p:spPr bwMode="auto">
          <a:xfrm>
            <a:off x="0" y="4857750"/>
            <a:ext cx="6477000" cy="223136"/>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1000" dirty="0"/>
              <a:t>Pac-Man is a registered trademark of Namco-Bandai Games, used here for educational purposes</a:t>
            </a:r>
          </a:p>
        </p:txBody>
      </p:sp>
    </p:spTree>
    <p:extLst>
      <p:ext uri="{BB962C8B-B14F-4D97-AF65-F5344CB8AC3E}">
        <p14:creationId xmlns:p14="http://schemas.microsoft.com/office/powerpoint/2010/main" val="273894562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flipH="1">
            <a:off x="4269074" y="1200150"/>
            <a:ext cx="4644450" cy="3486149"/>
          </a:xfrm>
          <a:prstGeom prst="rect">
            <a:avLst/>
          </a:prstGeom>
          <a:noFill/>
        </p:spPr>
      </p:pic>
      <p:sp>
        <p:nvSpPr>
          <p:cNvPr id="25602" name="Rectangle 2"/>
          <p:cNvSpPr>
            <a:spLocks noGrp="1" noChangeArrowheads="1"/>
          </p:cNvSpPr>
          <p:nvPr>
            <p:ph type="title"/>
          </p:nvPr>
        </p:nvSpPr>
        <p:spPr/>
        <p:txBody>
          <a:bodyPr/>
          <a:lstStyle/>
          <a:p>
            <a:pPr eaLnBrk="1" hangingPunct="1"/>
            <a:r>
              <a:rPr lang="en-US">
                <a:solidFill>
                  <a:schemeClr val="tx1"/>
                </a:solidFill>
              </a:rPr>
              <a:t>Course Topics</a:t>
            </a:r>
          </a:p>
        </p:txBody>
      </p:sp>
      <p:sp>
        <p:nvSpPr>
          <p:cNvPr id="25603" name="Rectangle 3"/>
          <p:cNvSpPr>
            <a:spLocks noGrp="1" noChangeArrowheads="1"/>
          </p:cNvSpPr>
          <p:nvPr>
            <p:ph type="body" idx="1"/>
          </p:nvPr>
        </p:nvSpPr>
        <p:spPr>
          <a:xfrm>
            <a:off x="533400" y="1123950"/>
            <a:ext cx="6172200" cy="3657600"/>
          </a:xfrm>
        </p:spPr>
        <p:txBody>
          <a:bodyPr/>
          <a:lstStyle/>
          <a:p>
            <a:pPr eaLnBrk="1" hangingPunct="1">
              <a:lnSpc>
                <a:spcPct val="90000"/>
              </a:lnSpc>
            </a:pPr>
            <a:r>
              <a:rPr lang="en-US" sz="1800" dirty="0"/>
              <a:t>Part I: Making Decisions</a:t>
            </a:r>
          </a:p>
          <a:p>
            <a:pPr lvl="1" eaLnBrk="1" hangingPunct="1">
              <a:lnSpc>
                <a:spcPct val="90000"/>
              </a:lnSpc>
            </a:pPr>
            <a:r>
              <a:rPr lang="en-US" sz="1500" dirty="0"/>
              <a:t>Fast search / planning</a:t>
            </a:r>
          </a:p>
          <a:p>
            <a:pPr lvl="1" eaLnBrk="1" hangingPunct="1">
              <a:lnSpc>
                <a:spcPct val="90000"/>
              </a:lnSpc>
            </a:pPr>
            <a:r>
              <a:rPr lang="en-US" sz="1500" dirty="0"/>
              <a:t>Constraint satisfaction</a:t>
            </a:r>
          </a:p>
          <a:p>
            <a:pPr lvl="1" eaLnBrk="1" hangingPunct="1">
              <a:lnSpc>
                <a:spcPct val="90000"/>
              </a:lnSpc>
            </a:pPr>
            <a:r>
              <a:rPr lang="en-US" sz="1500" dirty="0"/>
              <a:t>Adversarial and uncertain search</a:t>
            </a:r>
          </a:p>
          <a:p>
            <a:pPr eaLnBrk="1" hangingPunct="1">
              <a:lnSpc>
                <a:spcPct val="90000"/>
              </a:lnSpc>
            </a:pPr>
            <a:endParaRPr lang="en-US" sz="1800" dirty="0"/>
          </a:p>
          <a:p>
            <a:pPr eaLnBrk="1" hangingPunct="1">
              <a:lnSpc>
                <a:spcPct val="90000"/>
              </a:lnSpc>
            </a:pPr>
            <a:r>
              <a:rPr lang="en-US" sz="1800" dirty="0"/>
              <a:t>Part II: Reasoning under Uncertainty</a:t>
            </a:r>
          </a:p>
          <a:p>
            <a:pPr lvl="1" eaLnBrk="1" hangingPunct="1">
              <a:lnSpc>
                <a:spcPct val="90000"/>
              </a:lnSpc>
            </a:pPr>
            <a:r>
              <a:rPr lang="en-US" sz="1500" dirty="0" err="1"/>
              <a:t>Bayes</a:t>
            </a:r>
            <a:r>
              <a:rPr lang="en-US" sz="1500" dirty="0"/>
              <a:t>’ nets</a:t>
            </a:r>
          </a:p>
          <a:p>
            <a:pPr lvl="1" eaLnBrk="1" hangingPunct="1">
              <a:lnSpc>
                <a:spcPct val="90000"/>
              </a:lnSpc>
            </a:pPr>
            <a:r>
              <a:rPr lang="en-US" sz="1500" dirty="0"/>
              <a:t>Decision theory</a:t>
            </a:r>
          </a:p>
          <a:p>
            <a:pPr lvl="1" eaLnBrk="1" hangingPunct="1">
              <a:lnSpc>
                <a:spcPct val="90000"/>
              </a:lnSpc>
            </a:pPr>
            <a:r>
              <a:rPr lang="en-US" sz="1500" dirty="0"/>
              <a:t>Machine learning</a:t>
            </a:r>
          </a:p>
          <a:p>
            <a:pPr eaLnBrk="1" hangingPunct="1">
              <a:lnSpc>
                <a:spcPct val="90000"/>
              </a:lnSpc>
            </a:pPr>
            <a:endParaRPr lang="en-US" sz="1800" dirty="0"/>
          </a:p>
          <a:p>
            <a:pPr eaLnBrk="1" hangingPunct="1">
              <a:lnSpc>
                <a:spcPct val="90000"/>
              </a:lnSpc>
            </a:pPr>
            <a:r>
              <a:rPr lang="en-US" sz="1800" dirty="0"/>
              <a:t>Throughout: Applications</a:t>
            </a:r>
          </a:p>
          <a:p>
            <a:pPr lvl="1" eaLnBrk="1" hangingPunct="1">
              <a:lnSpc>
                <a:spcPct val="90000"/>
              </a:lnSpc>
            </a:pPr>
            <a:r>
              <a:rPr lang="en-US" sz="1500" dirty="0"/>
              <a:t>Natural language, vision, robotics, games, …</a:t>
            </a:r>
          </a:p>
        </p:txBody>
      </p:sp>
    </p:spTree>
    <p:extLst>
      <p:ext uri="{BB962C8B-B14F-4D97-AF65-F5344CB8AC3E}">
        <p14:creationId xmlns:p14="http://schemas.microsoft.com/office/powerpoint/2010/main" val="2353437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solidFill>
                  <a:schemeClr val="tx1"/>
                </a:solidFill>
              </a:rPr>
              <a:t>Today</a:t>
            </a:r>
          </a:p>
        </p:txBody>
      </p:sp>
      <p:sp>
        <p:nvSpPr>
          <p:cNvPr id="9219" name="Rectangle 3"/>
          <p:cNvSpPr>
            <a:spLocks noGrp="1" noChangeArrowheads="1"/>
          </p:cNvSpPr>
          <p:nvPr>
            <p:ph type="body" idx="1"/>
          </p:nvPr>
        </p:nvSpPr>
        <p:spPr>
          <a:xfrm>
            <a:off x="838200" y="1371601"/>
            <a:ext cx="5257800" cy="3394472"/>
          </a:xfrm>
        </p:spPr>
        <p:txBody>
          <a:bodyPr/>
          <a:lstStyle/>
          <a:p>
            <a:pPr eaLnBrk="1" hangingPunct="1"/>
            <a:endParaRPr lang="en-US" sz="600" dirty="0"/>
          </a:p>
          <a:p>
            <a:pPr eaLnBrk="1" hangingPunct="1"/>
            <a:r>
              <a:rPr lang="en-US" dirty="0"/>
              <a:t>What is artificial intelligence?</a:t>
            </a:r>
          </a:p>
          <a:p>
            <a:pPr eaLnBrk="1" hangingPunct="1"/>
            <a:endParaRPr lang="en-US" dirty="0"/>
          </a:p>
          <a:p>
            <a:pPr eaLnBrk="1" hangingPunct="1"/>
            <a:r>
              <a:rPr lang="en-US" dirty="0"/>
              <a:t>What can AI do?</a:t>
            </a:r>
          </a:p>
          <a:p>
            <a:pPr eaLnBrk="1" hangingPunct="1"/>
            <a:endParaRPr lang="en-US" dirty="0"/>
          </a:p>
          <a:p>
            <a:pPr eaLnBrk="1" hangingPunct="1"/>
            <a:r>
              <a:rPr lang="en-US" dirty="0"/>
              <a:t>What is this course?</a:t>
            </a:r>
          </a:p>
        </p:txBody>
      </p:sp>
      <p:pic>
        <p:nvPicPr>
          <p:cNvPr id="22529"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34000" y="1123950"/>
            <a:ext cx="3037389" cy="3400423"/>
          </a:xfrm>
          <a:prstGeom prst="rect">
            <a:avLst/>
          </a:prstGeom>
          <a:noFill/>
        </p:spPr>
      </p:pic>
    </p:spTree>
    <p:extLst>
      <p:ext uri="{BB962C8B-B14F-4D97-AF65-F5344CB8AC3E}">
        <p14:creationId xmlns:p14="http://schemas.microsoft.com/office/powerpoint/2010/main" val="3458915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solidFill>
                  <a:schemeClr val="tx1"/>
                </a:solidFill>
              </a:rPr>
              <a:t>Sci-Fi AI?</a:t>
            </a:r>
          </a:p>
        </p:txBody>
      </p:sp>
      <p:pic>
        <p:nvPicPr>
          <p:cNvPr id="562180" name="Picture 4" descr="Artoo-c3po"/>
          <p:cNvPicPr>
            <a:picLocks noChangeAspect="1" noChangeArrowheads="1"/>
          </p:cNvPicPr>
          <p:nvPr/>
        </p:nvPicPr>
        <p:blipFill>
          <a:blip r:embed="rId3" cstate="print"/>
          <a:srcRect/>
          <a:stretch>
            <a:fillRect/>
          </a:stretch>
        </p:blipFill>
        <p:spPr bwMode="auto">
          <a:xfrm>
            <a:off x="381000" y="1257300"/>
            <a:ext cx="2411016" cy="3543300"/>
          </a:xfrm>
          <a:prstGeom prst="rect">
            <a:avLst/>
          </a:prstGeom>
          <a:noFill/>
          <a:ln w="9525">
            <a:noFill/>
            <a:miter lim="800000"/>
            <a:headEnd/>
            <a:tailEnd/>
          </a:ln>
        </p:spPr>
      </p:pic>
      <p:pic>
        <p:nvPicPr>
          <p:cNvPr id="562182" name="Picture 6" descr="t3-94"/>
          <p:cNvPicPr>
            <a:picLocks noChangeAspect="1" noChangeArrowheads="1"/>
          </p:cNvPicPr>
          <p:nvPr/>
        </p:nvPicPr>
        <p:blipFill>
          <a:blip r:embed="rId4" cstate="print"/>
          <a:srcRect/>
          <a:stretch>
            <a:fillRect/>
          </a:stretch>
        </p:blipFill>
        <p:spPr bwMode="auto">
          <a:xfrm>
            <a:off x="3200400" y="1371600"/>
            <a:ext cx="2686050" cy="1522810"/>
          </a:xfrm>
          <a:prstGeom prst="rect">
            <a:avLst/>
          </a:prstGeom>
          <a:noFill/>
          <a:ln w="9525">
            <a:noFill/>
            <a:miter lim="800000"/>
            <a:headEnd/>
            <a:tailEnd/>
          </a:ln>
        </p:spPr>
      </p:pic>
      <p:pic>
        <p:nvPicPr>
          <p:cNvPr id="562184" name="Picture 8" descr="matrix-smith-dvd2"/>
          <p:cNvPicPr>
            <a:picLocks noChangeAspect="1" noChangeArrowheads="1"/>
          </p:cNvPicPr>
          <p:nvPr/>
        </p:nvPicPr>
        <p:blipFill>
          <a:blip r:embed="rId5" cstate="print"/>
          <a:srcRect t="9573" b="10638"/>
          <a:stretch>
            <a:fillRect/>
          </a:stretch>
        </p:blipFill>
        <p:spPr bwMode="auto">
          <a:xfrm>
            <a:off x="3200400" y="3143250"/>
            <a:ext cx="2686050" cy="1428750"/>
          </a:xfrm>
          <a:prstGeom prst="rect">
            <a:avLst/>
          </a:prstGeom>
          <a:noFill/>
          <a:ln w="9525">
            <a:noFill/>
            <a:miter lim="800000"/>
            <a:headEnd/>
            <a:tailEnd/>
          </a:ln>
        </p:spPr>
      </p:pic>
      <p:pic>
        <p:nvPicPr>
          <p:cNvPr id="7170" name="Picture 2" descr="http://www.covershut.com/covers/Battlestar-Galactica-The-Plan-2009-Front-Cover-17774.jpg"/>
          <p:cNvPicPr>
            <a:picLocks noChangeAspect="1" noChangeArrowheads="1"/>
          </p:cNvPicPr>
          <p:nvPr/>
        </p:nvPicPr>
        <p:blipFill>
          <a:blip r:embed="rId6" cstate="print"/>
          <a:srcRect l="56757" t="38000" r="1351" b="20000"/>
          <a:stretch>
            <a:fillRect/>
          </a:stretch>
        </p:blipFill>
        <p:spPr bwMode="auto">
          <a:xfrm>
            <a:off x="6267450" y="1352550"/>
            <a:ext cx="2362200" cy="1600200"/>
          </a:xfrm>
          <a:prstGeom prst="rect">
            <a:avLst/>
          </a:prstGeom>
          <a:noFill/>
        </p:spPr>
      </p:pic>
      <p:pic>
        <p:nvPicPr>
          <p:cNvPr id="7172" name="Picture 4" descr="http://images3.wikia.nocookie.net/__cb58379/half-life/en/images/d/d5/Glados_new_lair.jpg"/>
          <p:cNvPicPr>
            <a:picLocks noChangeAspect="1" noChangeArrowheads="1"/>
          </p:cNvPicPr>
          <p:nvPr/>
        </p:nvPicPr>
        <p:blipFill>
          <a:blip r:embed="rId7" cstate="print">
            <a:lum bright="20000" contrast="30000"/>
          </a:blip>
          <a:srcRect/>
          <a:stretch>
            <a:fillRect/>
          </a:stretch>
        </p:blipFill>
        <p:spPr bwMode="auto">
          <a:xfrm>
            <a:off x="6343650" y="3105150"/>
            <a:ext cx="2133600" cy="16002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21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21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21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t>What is AI?</a:t>
            </a:r>
          </a:p>
        </p:txBody>
      </p:sp>
      <p:sp>
        <p:nvSpPr>
          <p:cNvPr id="11279" name="Text Box 16"/>
          <p:cNvSpPr txBox="1">
            <a:spLocks noChangeArrowheads="1"/>
          </p:cNvSpPr>
          <p:nvPr/>
        </p:nvSpPr>
        <p:spPr bwMode="auto">
          <a:xfrm>
            <a:off x="2152650" y="1047750"/>
            <a:ext cx="5543550" cy="434578"/>
          </a:xfrm>
          <a:prstGeom prst="rect">
            <a:avLst/>
          </a:prstGeom>
          <a:noFill/>
          <a:ln w="9525">
            <a:noFill/>
            <a:miter lim="800000"/>
            <a:headEnd/>
            <a:tailEnd/>
          </a:ln>
        </p:spPr>
        <p:txBody>
          <a:bodyPr lIns="68579" tIns="34289" rIns="68579" bIns="34289">
            <a:spAutoFit/>
          </a:bodyPr>
          <a:lstStyle/>
          <a:p>
            <a:pPr>
              <a:spcBef>
                <a:spcPct val="50000"/>
              </a:spcBef>
            </a:pPr>
            <a:r>
              <a:rPr lang="en-US" sz="2400" dirty="0">
                <a:latin typeface="Calibri" pitchFamily="34" charset="0"/>
              </a:rPr>
              <a:t>The science of making machines that:</a:t>
            </a:r>
          </a:p>
        </p:txBody>
      </p:sp>
      <p:sp>
        <p:nvSpPr>
          <p:cNvPr id="7" name="TextBox 6"/>
          <p:cNvSpPr txBox="1"/>
          <p:nvPr/>
        </p:nvSpPr>
        <p:spPr>
          <a:xfrm>
            <a:off x="304800" y="2114550"/>
            <a:ext cx="2133600" cy="400110"/>
          </a:xfrm>
          <a:prstGeom prst="rect">
            <a:avLst/>
          </a:prstGeom>
          <a:noFill/>
        </p:spPr>
        <p:txBody>
          <a:bodyPr wrap="square" rtlCol="0">
            <a:spAutoFit/>
          </a:bodyPr>
          <a:lstStyle/>
          <a:p>
            <a:pPr algn="ctr"/>
            <a:r>
              <a:rPr lang="en-US" sz="2000" dirty="0">
                <a:solidFill>
                  <a:schemeClr val="accent2"/>
                </a:solidFill>
                <a:latin typeface="Calibri" pitchFamily="34" charset="0"/>
              </a:rPr>
              <a:t>Think like people</a:t>
            </a:r>
          </a:p>
        </p:txBody>
      </p:sp>
      <p:sp>
        <p:nvSpPr>
          <p:cNvPr id="8" name="TextBox 7"/>
          <p:cNvSpPr txBox="1"/>
          <p:nvPr/>
        </p:nvSpPr>
        <p:spPr>
          <a:xfrm>
            <a:off x="304800" y="3650218"/>
            <a:ext cx="2133600" cy="400110"/>
          </a:xfrm>
          <a:prstGeom prst="rect">
            <a:avLst/>
          </a:prstGeom>
          <a:noFill/>
        </p:spPr>
        <p:txBody>
          <a:bodyPr wrap="square" rtlCol="0">
            <a:spAutoFit/>
          </a:bodyPr>
          <a:lstStyle/>
          <a:p>
            <a:pPr algn="ctr"/>
            <a:r>
              <a:rPr lang="en-US" sz="2000" dirty="0">
                <a:solidFill>
                  <a:schemeClr val="accent2"/>
                </a:solidFill>
                <a:latin typeface="Calibri" pitchFamily="34" charset="0"/>
              </a:rPr>
              <a:t>Act like people</a:t>
            </a:r>
          </a:p>
        </p:txBody>
      </p:sp>
      <p:sp>
        <p:nvSpPr>
          <p:cNvPr id="9" name="TextBox 8"/>
          <p:cNvSpPr txBox="1"/>
          <p:nvPr/>
        </p:nvSpPr>
        <p:spPr>
          <a:xfrm>
            <a:off x="6629400" y="2114550"/>
            <a:ext cx="2133600" cy="400110"/>
          </a:xfrm>
          <a:prstGeom prst="rect">
            <a:avLst/>
          </a:prstGeom>
          <a:noFill/>
        </p:spPr>
        <p:txBody>
          <a:bodyPr wrap="square" rtlCol="0">
            <a:spAutoFit/>
          </a:bodyPr>
          <a:lstStyle/>
          <a:p>
            <a:pPr algn="ctr"/>
            <a:r>
              <a:rPr lang="en-US" sz="2000" dirty="0">
                <a:solidFill>
                  <a:schemeClr val="accent2"/>
                </a:solidFill>
                <a:latin typeface="Calibri" pitchFamily="34" charset="0"/>
              </a:rPr>
              <a:t>Think rationally</a:t>
            </a:r>
          </a:p>
        </p:txBody>
      </p:sp>
      <p:sp>
        <p:nvSpPr>
          <p:cNvPr id="10" name="TextBox 9"/>
          <p:cNvSpPr txBox="1"/>
          <p:nvPr/>
        </p:nvSpPr>
        <p:spPr>
          <a:xfrm>
            <a:off x="6629400" y="3650218"/>
            <a:ext cx="2133600" cy="400110"/>
          </a:xfrm>
          <a:prstGeom prst="rect">
            <a:avLst/>
          </a:prstGeom>
          <a:noFill/>
        </p:spPr>
        <p:txBody>
          <a:bodyPr wrap="square" rtlCol="0">
            <a:spAutoFit/>
          </a:bodyPr>
          <a:lstStyle/>
          <a:p>
            <a:pPr algn="ctr"/>
            <a:r>
              <a:rPr lang="en-US" sz="2000" dirty="0">
                <a:solidFill>
                  <a:schemeClr val="accent2"/>
                </a:solidFill>
                <a:latin typeface="Calibri" pitchFamily="34" charset="0"/>
              </a:rPr>
              <a:t>Act rationally</a:t>
            </a:r>
          </a:p>
        </p:txBody>
      </p:sp>
      <p:pic>
        <p:nvPicPr>
          <p:cNvPr id="2" name="Picture 1"/>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514600" y="1657350"/>
            <a:ext cx="4064000" cy="3048000"/>
          </a:xfrm>
          <a:prstGeom prst="rect">
            <a:avLst/>
          </a:prstGeom>
          <a:noFill/>
        </p:spPr>
      </p:pic>
      <p:sp>
        <p:nvSpPr>
          <p:cNvPr id="11" name="Rectangle 10"/>
          <p:cNvSpPr/>
          <p:nvPr/>
        </p:nvSpPr>
        <p:spPr>
          <a:xfrm>
            <a:off x="311624" y="1504950"/>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523096" y="1504950"/>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11624" y="3187038"/>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523096" y="3194998"/>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5450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4"/>
          <p:cNvSpPr>
            <a:spLocks noGrp="1" noChangeArrowheads="1"/>
          </p:cNvSpPr>
          <p:nvPr>
            <p:ph type="title"/>
          </p:nvPr>
        </p:nvSpPr>
        <p:spPr/>
        <p:txBody>
          <a:bodyPr rIns="99058"/>
          <a:lstStyle/>
          <a:p>
            <a:r>
              <a:rPr lang="en-US"/>
              <a:t>Rational Decisions</a:t>
            </a:r>
          </a:p>
        </p:txBody>
      </p:sp>
      <p:sp>
        <p:nvSpPr>
          <p:cNvPr id="12292" name="Rectangle 5"/>
          <p:cNvSpPr>
            <a:spLocks/>
          </p:cNvSpPr>
          <p:nvPr/>
        </p:nvSpPr>
        <p:spPr bwMode="auto">
          <a:xfrm>
            <a:off x="1524000" y="1123950"/>
            <a:ext cx="6858000" cy="1933575"/>
          </a:xfrm>
          <a:prstGeom prst="rect">
            <a:avLst/>
          </a:prstGeom>
          <a:noFill/>
          <a:ln w="12700">
            <a:noFill/>
            <a:miter lim="800000"/>
            <a:headEnd/>
            <a:tailEnd/>
          </a:ln>
        </p:spPr>
        <p:txBody>
          <a:bodyPr lIns="0" tIns="0" rIns="30479" bIns="0"/>
          <a:lstStyle/>
          <a:p>
            <a:pPr marL="29765">
              <a:spcBef>
                <a:spcPts val="750"/>
              </a:spcBef>
            </a:pPr>
            <a:r>
              <a:rPr lang="en-US" dirty="0">
                <a:latin typeface="Calibri" pitchFamily="34" charset="0"/>
                <a:cs typeface="Arial" charset="0"/>
              </a:rPr>
              <a:t>  We’ll use the term </a:t>
            </a:r>
            <a:r>
              <a:rPr lang="en-US" b="1" dirty="0">
                <a:latin typeface="Calibri" pitchFamily="34" charset="0"/>
                <a:cs typeface="Arial" charset="0"/>
              </a:rPr>
              <a:t>rational</a:t>
            </a:r>
            <a:r>
              <a:rPr lang="en-US" dirty="0">
                <a:latin typeface="Calibri" pitchFamily="34" charset="0"/>
                <a:cs typeface="Arial" charset="0"/>
              </a:rPr>
              <a:t> in a very specific, technical way:</a:t>
            </a:r>
          </a:p>
          <a:p>
            <a:pPr marL="372657" lvl="1">
              <a:spcBef>
                <a:spcPts val="750"/>
              </a:spcBef>
              <a:buSzPct val="125000"/>
              <a:buFont typeface="Wingdings" pitchFamily="2" charset="2"/>
              <a:buChar char="§"/>
            </a:pPr>
            <a:r>
              <a:rPr lang="en-US" dirty="0">
                <a:latin typeface="Calibri" pitchFamily="34" charset="0"/>
                <a:cs typeface="Arial" charset="0"/>
              </a:rPr>
              <a:t> Rational: maximally achieving pre-defined goals</a:t>
            </a:r>
            <a:endParaRPr lang="en-US" i="1" dirty="0">
              <a:latin typeface="Calibri" pitchFamily="34" charset="0"/>
              <a:cs typeface="Arial" charset="0"/>
            </a:endParaRPr>
          </a:p>
          <a:p>
            <a:pPr marL="372657" lvl="1">
              <a:spcBef>
                <a:spcPts val="750"/>
              </a:spcBef>
              <a:buSzPct val="125000"/>
              <a:buFont typeface="Wingdings" pitchFamily="2" charset="2"/>
              <a:buChar char="§"/>
            </a:pPr>
            <a:r>
              <a:rPr lang="en-US" dirty="0">
                <a:latin typeface="Calibri" pitchFamily="34" charset="0"/>
                <a:cs typeface="Arial" charset="0"/>
              </a:rPr>
              <a:t> Rationality</a:t>
            </a:r>
            <a:r>
              <a:rPr lang="en-US" b="1" dirty="0">
                <a:latin typeface="Calibri" pitchFamily="34" charset="0"/>
                <a:cs typeface="Arial" charset="0"/>
              </a:rPr>
              <a:t> </a:t>
            </a:r>
            <a:r>
              <a:rPr lang="en-US" dirty="0">
                <a:latin typeface="Calibri" pitchFamily="34" charset="0"/>
                <a:cs typeface="Arial" charset="0"/>
              </a:rPr>
              <a:t>only concerns what decisions are made </a:t>
            </a:r>
          </a:p>
          <a:p>
            <a:pPr marL="372657" lvl="1">
              <a:spcBef>
                <a:spcPts val="750"/>
              </a:spcBef>
              <a:buSzPct val="125000"/>
            </a:pPr>
            <a:r>
              <a:rPr lang="en-US" dirty="0">
                <a:latin typeface="Calibri" pitchFamily="34" charset="0"/>
                <a:cs typeface="Arial" charset="0"/>
              </a:rPr>
              <a:t>   (not the thought process behind them)</a:t>
            </a:r>
          </a:p>
          <a:p>
            <a:pPr marL="372657" lvl="1">
              <a:spcBef>
                <a:spcPts val="750"/>
              </a:spcBef>
              <a:buSzPct val="125000"/>
              <a:buFont typeface="Wingdings" pitchFamily="2" charset="2"/>
              <a:buChar char="§"/>
            </a:pPr>
            <a:r>
              <a:rPr lang="en-US" dirty="0">
                <a:latin typeface="Calibri" pitchFamily="34" charset="0"/>
                <a:cs typeface="Arial" charset="0"/>
              </a:rPr>
              <a:t> Goals are expressed in terms of the </a:t>
            </a:r>
            <a:r>
              <a:rPr lang="en-US" b="1" dirty="0">
                <a:latin typeface="Calibri" pitchFamily="34" charset="0"/>
                <a:cs typeface="Arial" charset="0"/>
              </a:rPr>
              <a:t>utility</a:t>
            </a:r>
            <a:r>
              <a:rPr lang="en-US" dirty="0">
                <a:latin typeface="Calibri" pitchFamily="34" charset="0"/>
                <a:cs typeface="Arial" charset="0"/>
              </a:rPr>
              <a:t> of outcomes</a:t>
            </a:r>
          </a:p>
          <a:p>
            <a:pPr marL="372657" lvl="1">
              <a:spcBef>
                <a:spcPts val="750"/>
              </a:spcBef>
              <a:buClr>
                <a:srgbClr val="1212D2"/>
              </a:buClr>
              <a:buSzPct val="125000"/>
              <a:buFont typeface="Wingdings" pitchFamily="2" charset="2"/>
              <a:buChar char="§"/>
            </a:pPr>
            <a:r>
              <a:rPr lang="en-US" dirty="0">
                <a:solidFill>
                  <a:srgbClr val="1212D2"/>
                </a:solidFill>
                <a:latin typeface="Calibri" pitchFamily="34" charset="0"/>
                <a:cs typeface="Arial" charset="0"/>
              </a:rPr>
              <a:t> Being rational means </a:t>
            </a:r>
            <a:r>
              <a:rPr lang="en-US" b="1" dirty="0">
                <a:solidFill>
                  <a:srgbClr val="1212D2"/>
                </a:solidFill>
                <a:latin typeface="Calibri" pitchFamily="34" charset="0"/>
                <a:cs typeface="Arial" charset="0"/>
              </a:rPr>
              <a:t>maximizing your expected utility</a:t>
            </a:r>
          </a:p>
        </p:txBody>
      </p:sp>
      <p:sp>
        <p:nvSpPr>
          <p:cNvPr id="24582" name="Rectangle 6"/>
          <p:cNvSpPr>
            <a:spLocks/>
          </p:cNvSpPr>
          <p:nvPr/>
        </p:nvSpPr>
        <p:spPr bwMode="auto">
          <a:xfrm>
            <a:off x="0" y="3714750"/>
            <a:ext cx="9144000" cy="714375"/>
          </a:xfrm>
          <a:prstGeom prst="rect">
            <a:avLst/>
          </a:prstGeom>
          <a:noFill/>
          <a:ln w="12700">
            <a:noFill/>
            <a:miter lim="800000"/>
            <a:headEnd/>
            <a:tailEnd/>
          </a:ln>
        </p:spPr>
        <p:txBody>
          <a:bodyPr lIns="0" tIns="0" rIns="30479" bIns="0"/>
          <a:lstStyle/>
          <a:p>
            <a:pPr marL="29765" algn="ctr">
              <a:spcBef>
                <a:spcPts val="750"/>
              </a:spcBef>
            </a:pPr>
            <a:r>
              <a:rPr lang="en-US" sz="2000" dirty="0">
                <a:latin typeface="Calibri" pitchFamily="34" charset="0"/>
                <a:cs typeface="Arial" charset="0"/>
              </a:rPr>
              <a:t>A better title for this course would be:</a:t>
            </a:r>
          </a:p>
          <a:p>
            <a:pPr marL="29765" algn="ctr">
              <a:spcBef>
                <a:spcPts val="750"/>
              </a:spcBef>
            </a:pPr>
            <a:r>
              <a:rPr lang="en-US" sz="2800" b="1" dirty="0">
                <a:solidFill>
                  <a:srgbClr val="1212D2"/>
                </a:solidFill>
                <a:latin typeface="Calibri" pitchFamily="34" charset="0"/>
                <a:cs typeface="Arial" charset="0"/>
              </a:rPr>
              <a:t>Computational Rationality</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5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0" y="514350"/>
            <a:ext cx="9144000" cy="2100573"/>
          </a:xfrm>
          <a:prstGeom prst="rect">
            <a:avLst/>
          </a:prstGeom>
          <a:noFill/>
          <a:ln w="9525">
            <a:noFill/>
            <a:miter lim="800000"/>
            <a:headEnd/>
            <a:tailEnd/>
          </a:ln>
        </p:spPr>
        <p:txBody>
          <a:bodyPr wrap="square" lIns="68579" tIns="34289" rIns="68579" bIns="34289">
            <a:spAutoFit/>
          </a:bodyPr>
          <a:lstStyle/>
          <a:p>
            <a:pPr algn="ctr"/>
            <a:r>
              <a:rPr lang="en-US" sz="6600" dirty="0">
                <a:latin typeface="Calibri" pitchFamily="34" charset="0"/>
              </a:rPr>
              <a:t>Maximize Your</a:t>
            </a:r>
          </a:p>
          <a:p>
            <a:pPr algn="ctr"/>
            <a:r>
              <a:rPr lang="en-US" sz="6600" dirty="0">
                <a:latin typeface="Calibri" pitchFamily="34" charset="0"/>
              </a:rPr>
              <a:t>Expected Utility</a:t>
            </a:r>
          </a:p>
        </p:txBody>
      </p:sp>
      <p:pic>
        <p:nvPicPr>
          <p:cNvPr id="4" name="Picture 1"/>
          <p:cNvPicPr>
            <a:picLocks noChangeAspect="1" noChangeArrowheads="1"/>
          </p:cNvPicPr>
          <p:nvPr/>
        </p:nvPicPr>
        <p:blipFill>
          <a:blip r:embed="rId3" cstate="print"/>
          <a:srcRect/>
          <a:stretch>
            <a:fillRect/>
          </a:stretch>
        </p:blipFill>
        <p:spPr bwMode="auto">
          <a:xfrm>
            <a:off x="2916936" y="2647950"/>
            <a:ext cx="3308913" cy="216217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0722" name="Picture 2" descr="http://upload.wikimedia.org/wikipedia/commons/thumb/1/1a/Gray728.svg/1000px-Gray728.svg.png"/>
          <p:cNvPicPr>
            <a:picLocks noChangeAspect="1" noChangeArrowheads="1"/>
          </p:cNvPicPr>
          <p:nvPr/>
        </p:nvPicPr>
        <p:blipFill>
          <a:blip r:embed="rId3" cstate="print"/>
          <a:srcRect/>
          <a:stretch>
            <a:fillRect/>
          </a:stretch>
        </p:blipFill>
        <p:spPr bwMode="auto">
          <a:xfrm>
            <a:off x="4648200" y="1200150"/>
            <a:ext cx="4114800" cy="2937967"/>
          </a:xfrm>
          <a:prstGeom prst="rect">
            <a:avLst/>
          </a:prstGeom>
          <a:noFill/>
        </p:spPr>
      </p:pic>
      <p:pic>
        <p:nvPicPr>
          <p:cNvPr id="6" name="Picture 3"/>
          <p:cNvPicPr preferRelativeResize="0">
            <a:picLocks noChangeArrowheads="1"/>
          </p:cNvPicPr>
          <p:nvPr/>
        </p:nvPicPr>
        <p:blipFill>
          <a:blip r:embed="rId4">
            <a:extLst>
              <a:ext uri="{28A0092B-C50C-407E-A947-70E740481C1C}">
                <a14:useLocalDpi xmlns:a14="http://schemas.microsoft.com/office/drawing/2010/main" val="0"/>
              </a:ext>
            </a:extLst>
          </a:blip>
          <a:stretch>
            <a:fillRect/>
          </a:stretch>
        </p:blipFill>
        <p:spPr bwMode="auto">
          <a:xfrm flipH="1">
            <a:off x="4038979" y="971549"/>
            <a:ext cx="5028440" cy="3774374"/>
          </a:xfrm>
          <a:prstGeom prst="rect">
            <a:avLst/>
          </a:prstGeom>
          <a:noFill/>
        </p:spPr>
      </p:pic>
      <p:sp>
        <p:nvSpPr>
          <p:cNvPr id="14340" name="Rectangle 5"/>
          <p:cNvSpPr>
            <a:spLocks noGrp="1" noChangeArrowheads="1"/>
          </p:cNvSpPr>
          <p:nvPr>
            <p:ph type="title"/>
          </p:nvPr>
        </p:nvSpPr>
        <p:spPr/>
        <p:txBody>
          <a:bodyPr rIns="99058"/>
          <a:lstStyle/>
          <a:p>
            <a:r>
              <a:rPr lang="en-US" dirty="0"/>
              <a:t>What About the Brain?</a:t>
            </a:r>
          </a:p>
        </p:txBody>
      </p:sp>
      <p:sp>
        <p:nvSpPr>
          <p:cNvPr id="5" name="Content Placeholder 2"/>
          <p:cNvSpPr txBox="1">
            <a:spLocks/>
          </p:cNvSpPr>
          <p:nvPr/>
        </p:nvSpPr>
        <p:spPr bwMode="auto">
          <a:xfrm>
            <a:off x="304800" y="1047750"/>
            <a:ext cx="4267200" cy="3546873"/>
          </a:xfrm>
          <a:prstGeom prst="rect">
            <a:avLst/>
          </a:prstGeom>
          <a:noFill/>
          <a:ln w="9525">
            <a:noFill/>
            <a:miter lim="800000"/>
            <a:headEnd/>
            <a:tailEnd/>
          </a:ln>
        </p:spPr>
        <p:txBody>
          <a:bodyPr vert="horz" wrap="square" lIns="68579" tIns="34289" rIns="68579" bIns="34289" numCol="1" anchor="t" anchorCtr="0" compatLnSpc="1">
            <a:prstTxWarp prst="textNoShape">
              <a:avLst/>
            </a:prstTxWarp>
          </a:bodyPr>
          <a:lstStyle/>
          <a:p>
            <a:pPr marL="257168" lvl="0" indent="-257168" eaLnBrk="0" hangingPunct="0">
              <a:spcBef>
                <a:spcPct val="20000"/>
              </a:spcBef>
              <a:buClr>
                <a:schemeClr val="accent2"/>
              </a:buClr>
              <a:buFont typeface="Wingdings" pitchFamily="2" charset="2"/>
              <a:buChar char="§"/>
            </a:pPr>
            <a:r>
              <a:rPr lang="en-US" sz="2000" kern="0" dirty="0">
                <a:solidFill>
                  <a:schemeClr val="accent2"/>
                </a:solidFill>
                <a:latin typeface="Calibri" pitchFamily="34" charset="0"/>
              </a:rPr>
              <a:t>Brains (human minds) are very good at making rational decisions, but not perfect</a:t>
            </a:r>
          </a:p>
          <a:p>
            <a:pPr marL="257168" lvl="0" indent="-257168" eaLnBrk="0" hangingPunct="0">
              <a:spcBef>
                <a:spcPct val="20000"/>
              </a:spcBef>
              <a:buClr>
                <a:schemeClr val="accent2"/>
              </a:buClr>
              <a:buFont typeface="Wingdings" pitchFamily="2" charset="2"/>
              <a:buChar char="§"/>
            </a:pPr>
            <a:r>
              <a:rPr lang="en-US" sz="2000" kern="0" dirty="0">
                <a:solidFill>
                  <a:schemeClr val="accent2"/>
                </a:solidFill>
                <a:latin typeface="Calibri" pitchFamily="34" charset="0"/>
              </a:rPr>
              <a:t>Brains aren’t as modular as software, so hard to reverse engineer!</a:t>
            </a:r>
          </a:p>
          <a:p>
            <a:pPr marL="257168" lvl="0" indent="-257168" eaLnBrk="0" hangingPunct="0">
              <a:spcBef>
                <a:spcPct val="20000"/>
              </a:spcBef>
              <a:buClr>
                <a:schemeClr val="accent2"/>
              </a:buClr>
              <a:buFont typeface="Wingdings" pitchFamily="2" charset="2"/>
              <a:buChar char="§"/>
            </a:pPr>
            <a:r>
              <a:rPr lang="en-US" sz="2000" kern="0" dirty="0">
                <a:solidFill>
                  <a:schemeClr val="accent2"/>
                </a:solidFill>
                <a:latin typeface="Calibri" pitchFamily="34" charset="0"/>
              </a:rPr>
              <a:t>“Brains are to intelligence as wings are to flight”</a:t>
            </a:r>
          </a:p>
          <a:p>
            <a:pPr marL="257168" lvl="0" indent="-257168" eaLnBrk="0" hangingPunct="0">
              <a:spcBef>
                <a:spcPct val="20000"/>
              </a:spcBef>
              <a:buClr>
                <a:schemeClr val="accent2"/>
              </a:buClr>
              <a:buFont typeface="Wingdings" pitchFamily="2" charset="2"/>
              <a:buChar char="§"/>
            </a:pPr>
            <a:r>
              <a:rPr lang="en-US" sz="2000" kern="0" dirty="0">
                <a:solidFill>
                  <a:schemeClr val="accent2"/>
                </a:solidFill>
                <a:latin typeface="Calibri" pitchFamily="34" charset="0"/>
              </a:rPr>
              <a:t>Lessons learned from the brain: memory and simulation are key to decision making</a:t>
            </a:r>
          </a:p>
        </p:txBody>
      </p:sp>
    </p:spTree>
    <p:extLst>
      <p:ext uri="{BB962C8B-B14F-4D97-AF65-F5344CB8AC3E}">
        <p14:creationId xmlns:p14="http://schemas.microsoft.com/office/powerpoint/2010/main" val="15826186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a:solidFill>
                  <a:schemeClr val="tx1"/>
                </a:solidFill>
              </a:rPr>
              <a:t>A (Short) History of AI</a:t>
            </a:r>
          </a:p>
        </p:txBody>
      </p:sp>
      <p:pic>
        <p:nvPicPr>
          <p:cNvPr id="6"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76600" y="1123950"/>
            <a:ext cx="2630807" cy="3657598"/>
          </a:xfrm>
          <a:prstGeom prst="rect">
            <a:avLst/>
          </a:prstGeom>
          <a:noFill/>
        </p:spPr>
      </p:pic>
    </p:spTree>
    <p:extLst>
      <p:ext uri="{BB962C8B-B14F-4D97-AF65-F5344CB8AC3E}">
        <p14:creationId xmlns:p14="http://schemas.microsoft.com/office/powerpoint/2010/main" val="10114281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48"/>
  <p:tag name="DEFAULTHEIGHT" val="200"/>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err="1" smtClean="0">
            <a:latin typeface="Calibri"/>
            <a:cs typeface="Calibri"/>
          </a:defRPr>
        </a:defPPr>
      </a:lstStyle>
    </a:txDef>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dan-berkeley-nlp-v1</Template>
  <TotalTime>23618</TotalTime>
  <Words>1051</Words>
  <Application>Microsoft Macintosh PowerPoint</Application>
  <PresentationFormat>On-screen Show (16:9)</PresentationFormat>
  <Paragraphs>228</Paragraphs>
  <Slides>21</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Wingdings</vt:lpstr>
      <vt:lpstr>dan-berkeley-nlp-v1</vt:lpstr>
      <vt:lpstr>AI4007: Applied Artificial Intelligence </vt:lpstr>
      <vt:lpstr>Textbook</vt:lpstr>
      <vt:lpstr>Today</vt:lpstr>
      <vt:lpstr>Sci-Fi AI?</vt:lpstr>
      <vt:lpstr>What is AI?</vt:lpstr>
      <vt:lpstr>Rational Decisions</vt:lpstr>
      <vt:lpstr>PowerPoint Presentation</vt:lpstr>
      <vt:lpstr>What About the Brain?</vt:lpstr>
      <vt:lpstr>A (Short) History of AI</vt:lpstr>
      <vt:lpstr>A (Short) History of AI</vt:lpstr>
      <vt:lpstr>Unintentionally Funny Stories</vt:lpstr>
      <vt:lpstr>Natural Language</vt:lpstr>
      <vt:lpstr>Natural Language</vt:lpstr>
      <vt:lpstr>Vision (Perception)</vt:lpstr>
      <vt:lpstr>Robotics</vt:lpstr>
      <vt:lpstr>Logic</vt:lpstr>
      <vt:lpstr>Game Playing</vt:lpstr>
      <vt:lpstr>Decision Making</vt:lpstr>
      <vt:lpstr>Designing Rational Agents</vt:lpstr>
      <vt:lpstr>Pac-Man as an Agent</vt:lpstr>
      <vt:lpstr>Course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Waqas Ali</cp:lastModifiedBy>
  <cp:revision>1489</cp:revision>
  <cp:lastPrinted>2014-01-21T07:51:01Z</cp:lastPrinted>
  <dcterms:created xsi:type="dcterms:W3CDTF">2004-08-27T04:16:05Z</dcterms:created>
  <dcterms:modified xsi:type="dcterms:W3CDTF">2025-01-26T16:36:39Z</dcterms:modified>
</cp:coreProperties>
</file>